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08" r:id="rId5"/>
  </p:sldMasterIdLst>
  <p:notesMasterIdLst>
    <p:notesMasterId r:id="rId32"/>
  </p:notesMasterIdLst>
  <p:handoutMasterIdLst>
    <p:handoutMasterId r:id="rId33"/>
  </p:handoutMasterIdLst>
  <p:sldIdLst>
    <p:sldId id="1600" r:id="rId6"/>
    <p:sldId id="1683" r:id="rId7"/>
    <p:sldId id="1692" r:id="rId8"/>
    <p:sldId id="1691" r:id="rId9"/>
    <p:sldId id="1695" r:id="rId10"/>
    <p:sldId id="1694" r:id="rId11"/>
    <p:sldId id="1696" r:id="rId12"/>
    <p:sldId id="1697" r:id="rId13"/>
    <p:sldId id="1698" r:id="rId14"/>
    <p:sldId id="1699" r:id="rId15"/>
    <p:sldId id="1700" r:id="rId16"/>
    <p:sldId id="1701" r:id="rId17"/>
    <p:sldId id="1702" r:id="rId18"/>
    <p:sldId id="1703" r:id="rId19"/>
    <p:sldId id="1704" r:id="rId20"/>
    <p:sldId id="1705" r:id="rId21"/>
    <p:sldId id="1706" r:id="rId22"/>
    <p:sldId id="1707" r:id="rId23"/>
    <p:sldId id="1708" r:id="rId24"/>
    <p:sldId id="1716" r:id="rId25"/>
    <p:sldId id="1717" r:id="rId26"/>
    <p:sldId id="1718" r:id="rId27"/>
    <p:sldId id="1712" r:id="rId28"/>
    <p:sldId id="1710" r:id="rId29"/>
    <p:sldId id="1711" r:id="rId30"/>
    <p:sldId id="1693"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000000"/>
    <a:srgbClr val="3C3C41"/>
    <a:srgbClr val="1A1B20"/>
    <a:srgbClr val="EBEBEB"/>
    <a:srgbClr val="0078B3"/>
    <a:srgbClr val="F8F9FA"/>
    <a:srgbClr val="FFFFFF"/>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674E43-602E-4E2B-9E8E-D181AF28F97E}" v="114" dt="2020-12-23T23:00:13.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25" autoAdjust="0"/>
    <p:restoredTop sz="95506" autoAdjust="0"/>
  </p:normalViewPr>
  <p:slideViewPr>
    <p:cSldViewPr snapToGrid="0">
      <p:cViewPr varScale="1">
        <p:scale>
          <a:sx n="122" d="100"/>
          <a:sy n="122" d="100"/>
        </p:scale>
        <p:origin x="248" y="6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c74a764c394a2bdf140e5d870189bc4f9936463cca4863d66ceaeece36cbfef4::" providerId="AD" clId="Web-{53674E43-602E-4E2B-9E8E-D181AF28F97E}"/>
    <pc:docChg chg="modSld">
      <pc:chgData name="Guest User" userId="S::urn:spo:anon#c74a764c394a2bdf140e5d870189bc4f9936463cca4863d66ceaeece36cbfef4::" providerId="AD" clId="Web-{53674E43-602E-4E2B-9E8E-D181AF28F97E}" dt="2020-12-23T23:00:13.043" v="112" actId="20577"/>
      <pc:docMkLst>
        <pc:docMk/>
      </pc:docMkLst>
      <pc:sldChg chg="addSp delSp modSp">
        <pc:chgData name="Guest User" userId="S::urn:spo:anon#c74a764c394a2bdf140e5d870189bc4f9936463cca4863d66ceaeece36cbfef4::" providerId="AD" clId="Web-{53674E43-602E-4E2B-9E8E-D181AF28F97E}" dt="2020-12-23T22:59:37.027" v="80"/>
        <pc:sldMkLst>
          <pc:docMk/>
          <pc:sldMk cId="2314957293" sldId="1716"/>
        </pc:sldMkLst>
        <pc:spChg chg="add del mod">
          <ac:chgData name="Guest User" userId="S::urn:spo:anon#c74a764c394a2bdf140e5d870189bc4f9936463cca4863d66ceaeece36cbfef4::" providerId="AD" clId="Web-{53674E43-602E-4E2B-9E8E-D181AF28F97E}" dt="2020-12-23T22:57:02.837" v="48"/>
          <ac:spMkLst>
            <pc:docMk/>
            <pc:sldMk cId="2314957293" sldId="1716"/>
            <ac:spMk id="3" creationId="{543CB054-90F1-4D34-877A-F5B8D3FB9848}"/>
          </ac:spMkLst>
        </pc:spChg>
        <pc:spChg chg="add mod">
          <ac:chgData name="Guest User" userId="S::urn:spo:anon#c74a764c394a2bdf140e5d870189bc4f9936463cca4863d66ceaeece36cbfef4::" providerId="AD" clId="Web-{53674E43-602E-4E2B-9E8E-D181AF28F97E}" dt="2020-12-23T22:59:32.809" v="79" actId="1076"/>
          <ac:spMkLst>
            <pc:docMk/>
            <pc:sldMk cId="2314957293" sldId="1716"/>
            <ac:spMk id="5" creationId="{8B264E28-823B-49E5-ABBD-432409EF24FB}"/>
          </ac:spMkLst>
        </pc:spChg>
        <pc:spChg chg="add del mod">
          <ac:chgData name="Guest User" userId="S::urn:spo:anon#c74a764c394a2bdf140e5d870189bc4f9936463cca4863d66ceaeece36cbfef4::" providerId="AD" clId="Web-{53674E43-602E-4E2B-9E8E-D181AF28F97E}" dt="2020-12-23T22:57:20.118" v="56"/>
          <ac:spMkLst>
            <pc:docMk/>
            <pc:sldMk cId="2314957293" sldId="1716"/>
            <ac:spMk id="10" creationId="{1BB40559-906C-42D1-ACBD-D7B5B0420D95}"/>
          </ac:spMkLst>
        </pc:spChg>
        <pc:spChg chg="add del mod">
          <ac:chgData name="Guest User" userId="S::urn:spo:anon#c74a764c394a2bdf140e5d870189bc4f9936463cca4863d66ceaeece36cbfef4::" providerId="AD" clId="Web-{53674E43-602E-4E2B-9E8E-D181AF28F97E}" dt="2020-12-23T22:59:37.027" v="80"/>
          <ac:spMkLst>
            <pc:docMk/>
            <pc:sldMk cId="2314957293" sldId="1716"/>
            <ac:spMk id="12" creationId="{AAF74443-E169-4C81-9836-2DCEF5BEA59A}"/>
          </ac:spMkLst>
        </pc:spChg>
        <pc:spChg chg="mod">
          <ac:chgData name="Guest User" userId="S::urn:spo:anon#c74a764c394a2bdf140e5d870189bc4f9936463cca4863d66ceaeece36cbfef4::" providerId="AD" clId="Web-{53674E43-602E-4E2B-9E8E-D181AF28F97E}" dt="2020-12-23T22:56:38.634" v="17" actId="1076"/>
          <ac:spMkLst>
            <pc:docMk/>
            <pc:sldMk cId="2314957293" sldId="1716"/>
            <ac:spMk id="22" creationId="{DE85971F-36E1-8044-9F39-7D9B9492F2D4}"/>
          </ac:spMkLst>
        </pc:spChg>
      </pc:sldChg>
      <pc:sldChg chg="addSp delSp modSp">
        <pc:chgData name="Guest User" userId="S::urn:spo:anon#c74a764c394a2bdf140e5d870189bc4f9936463cca4863d66ceaeece36cbfef4::" providerId="AD" clId="Web-{53674E43-602E-4E2B-9E8E-D181AF28F97E}" dt="2020-12-23T23:00:12.168" v="110" actId="20577"/>
        <pc:sldMkLst>
          <pc:docMk/>
          <pc:sldMk cId="1186083199" sldId="1717"/>
        </pc:sldMkLst>
        <pc:spChg chg="add del mod">
          <ac:chgData name="Guest User" userId="S::urn:spo:anon#c74a764c394a2bdf140e5d870189bc4f9936463cca4863d66ceaeece36cbfef4::" providerId="AD" clId="Web-{53674E43-602E-4E2B-9E8E-D181AF28F97E}" dt="2020-12-23T22:59:07.902" v="74"/>
          <ac:spMkLst>
            <pc:docMk/>
            <pc:sldMk cId="1186083199" sldId="1717"/>
            <ac:spMk id="3" creationId="{909FC39B-8557-4EC3-8FD1-371717642DFB}"/>
          </ac:spMkLst>
        </pc:spChg>
        <pc:spChg chg="add del mod">
          <ac:chgData name="Guest User" userId="S::urn:spo:anon#c74a764c394a2bdf140e5d870189bc4f9936463cca4863d66ceaeece36cbfef4::" providerId="AD" clId="Web-{53674E43-602E-4E2B-9E8E-D181AF28F97E}" dt="2020-12-23T22:59:52.090" v="85"/>
          <ac:spMkLst>
            <pc:docMk/>
            <pc:sldMk cId="1186083199" sldId="1717"/>
            <ac:spMk id="5" creationId="{D123D09C-318D-429F-8322-E42EC3DCA379}"/>
          </ac:spMkLst>
        </pc:spChg>
        <pc:spChg chg="add mod">
          <ac:chgData name="Guest User" userId="S::urn:spo:anon#c74a764c394a2bdf140e5d870189bc4f9936463cca4863d66ceaeece36cbfef4::" providerId="AD" clId="Web-{53674E43-602E-4E2B-9E8E-D181AF28F97E}" dt="2020-12-23T23:00:12.168" v="110" actId="20577"/>
          <ac:spMkLst>
            <pc:docMk/>
            <pc:sldMk cId="1186083199" sldId="1717"/>
            <ac:spMk id="10" creationId="{F8A78D0B-4C8F-4A5A-A62A-04A2CC3342A2}"/>
          </ac:spMkLst>
        </pc:spChg>
        <pc:spChg chg="add del">
          <ac:chgData name="Guest User" userId="S::urn:spo:anon#c74a764c394a2bdf140e5d870189bc4f9936463cca4863d66ceaeece36cbfef4::" providerId="AD" clId="Web-{53674E43-602E-4E2B-9E8E-D181AF28F97E}" dt="2020-12-23T22:59:45.621" v="82"/>
          <ac:spMkLst>
            <pc:docMk/>
            <pc:sldMk cId="1186083199" sldId="1717"/>
            <ac:spMk id="13" creationId="{28B2F12C-05E6-4157-B956-83EAE414D315}"/>
          </ac:spMkLst>
        </pc:spChg>
        <pc:picChg chg="mod modCrop">
          <ac:chgData name="Guest User" userId="S::urn:spo:anon#c74a764c394a2bdf140e5d870189bc4f9936463cca4863d66ceaeece36cbfef4::" providerId="AD" clId="Web-{53674E43-602E-4E2B-9E8E-D181AF28F97E}" dt="2020-12-23T22:56:02.337" v="3"/>
          <ac:picMkLst>
            <pc:docMk/>
            <pc:sldMk cId="1186083199" sldId="1717"/>
            <ac:picMk id="4" creationId="{100FDAD7-8504-614E-A9AC-A6FDE95AFC3D}"/>
          </ac:picMkLst>
        </pc:picChg>
      </pc:sldChg>
      <pc:sldChg chg="addSp delSp modSp">
        <pc:chgData name="Guest User" userId="S::urn:spo:anon#c74a764c394a2bdf140e5d870189bc4f9936463cca4863d66ceaeece36cbfef4::" providerId="AD" clId="Web-{53674E43-602E-4E2B-9E8E-D181AF28F97E}" dt="2020-12-23T23:00:04.496" v="89" actId="20577"/>
        <pc:sldMkLst>
          <pc:docMk/>
          <pc:sldMk cId="2732896990" sldId="1718"/>
        </pc:sldMkLst>
        <pc:spChg chg="add del">
          <ac:chgData name="Guest User" userId="S::urn:spo:anon#c74a764c394a2bdf140e5d870189bc4f9936463cca4863d66ceaeece36cbfef4::" providerId="AD" clId="Web-{53674E43-602E-4E2B-9E8E-D181AF28F97E}" dt="2020-12-23T22:59:57.918" v="88"/>
          <ac:spMkLst>
            <pc:docMk/>
            <pc:sldMk cId="2732896990" sldId="1718"/>
            <ac:spMk id="3" creationId="{F337FB06-B581-4197-8606-BC393F8E9ACF}"/>
          </ac:spMkLst>
        </pc:spChg>
        <pc:spChg chg="add mod">
          <ac:chgData name="Guest User" userId="S::urn:spo:anon#c74a764c394a2bdf140e5d870189bc4f9936463cca4863d66ceaeece36cbfef4::" providerId="AD" clId="Web-{53674E43-602E-4E2B-9E8E-D181AF28F97E}" dt="2020-12-23T23:00:04.496" v="89" actId="20577"/>
          <ac:spMkLst>
            <pc:docMk/>
            <pc:sldMk cId="2732896990" sldId="1718"/>
            <ac:spMk id="4" creationId="{77F0CA32-9F3C-40D3-9777-88207D40736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12/23/2020 2:55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12/23/2020 2:55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zellwk.com/blog/workflow-overview/"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uides.github.com/pdfs/githubflow-online.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Hi, and welcome to this module on Improving the Developer Workflow. </a:t>
            </a:r>
          </a:p>
          <a:p>
            <a:pPr algn="l"/>
            <a:endParaRPr lang="en-US" dirty="0"/>
          </a:p>
          <a:p>
            <a:pPr algn="l"/>
            <a:r>
              <a:rPr lang="en-US" dirty="0"/>
              <a:t>In this module, we are going to follow the six steps of the Developer Workflow </a:t>
            </a:r>
            <a:r>
              <a:rPr lang="en-US" b="0" i="0" dirty="0">
                <a:solidFill>
                  <a:srgbClr val="343434"/>
                </a:solidFill>
                <a:effectLst/>
                <a:latin typeface="freight-sans-pro"/>
              </a:rPr>
              <a:t>and briefly talk about the tools and techniques you can use in all these phases.</a:t>
            </a:r>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talk about Docker, let’s give a little bit of background on containers. </a:t>
            </a:r>
          </a:p>
          <a:p>
            <a:endParaRPr lang="en-US" dirty="0"/>
          </a:p>
          <a:p>
            <a:r>
              <a:rPr lang="en-US" dirty="0"/>
              <a:t>The easiest way to explain containers is to start thinking about a Virtual Machine. A Virtual Machine is a machine that runs within another Computer. The virtual machines use virtualized hardware. Other than that, it is the same as a physical machine. They need their own OS and drivers, etc.</a:t>
            </a:r>
          </a:p>
          <a:p>
            <a:endParaRPr lang="en-US" dirty="0"/>
          </a:p>
          <a:p>
            <a:r>
              <a:rPr lang="en-US" dirty="0"/>
              <a:t>A container does not run on virtualized hardware. It runs on the existing OS and uses the same processes and drivers, but in isolation. Storing only the changes from the host OS. This means you cannot run a Windows Container on Linux and vice versa. </a:t>
            </a:r>
          </a:p>
          <a:p>
            <a:endParaRPr lang="en-US" dirty="0"/>
          </a:p>
          <a:p>
            <a:r>
              <a:rPr lang="en-US" dirty="0"/>
              <a:t>Because a container does need its own OS, they are small and fast. And because they are small, you can run many container instances on one host. </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49933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444C"/>
                </a:solidFill>
                <a:effectLst/>
                <a:latin typeface="Open Sans" panose="020B0606030504020204" pitchFamily="34" charset="0"/>
              </a:rPr>
              <a:t>And then Docker. </a:t>
            </a:r>
          </a:p>
          <a:p>
            <a:endParaRPr lang="en-US" b="0" i="0" dirty="0">
              <a:solidFill>
                <a:srgbClr val="33444C"/>
              </a:solidFill>
              <a:effectLst/>
              <a:latin typeface="Open Sans" panose="020B0606030504020204" pitchFamily="34" charset="0"/>
            </a:endParaRPr>
          </a:p>
          <a:p>
            <a:r>
              <a:rPr lang="en-US" b="0" i="0" dirty="0">
                <a:solidFill>
                  <a:srgbClr val="33444C"/>
                </a:solidFill>
                <a:effectLst/>
                <a:latin typeface="Open Sans" panose="020B0606030504020204" pitchFamily="34" charset="0"/>
              </a:rPr>
              <a:t>Docker is an open platform for developing, shipping, and running applications. </a:t>
            </a:r>
          </a:p>
          <a:p>
            <a:endParaRPr lang="en-US" b="0" i="0" dirty="0">
              <a:solidFill>
                <a:srgbClr val="33444C"/>
              </a:solidFill>
              <a:effectLst/>
              <a:latin typeface="Open Sans" panose="020B0606030504020204" pitchFamily="34" charset="0"/>
            </a:endParaRPr>
          </a:p>
          <a:p>
            <a:r>
              <a:rPr lang="en-US" b="0" i="0" dirty="0">
                <a:solidFill>
                  <a:srgbClr val="33444C"/>
                </a:solidFill>
                <a:effectLst/>
                <a:latin typeface="Open Sans" panose="020B0606030504020204" pitchFamily="34" charset="0"/>
              </a:rPr>
              <a:t>Docker consists of a few components. The Docker Daemon which is the communication engine between host machine and container,  A REST </a:t>
            </a:r>
            <a:r>
              <a:rPr lang="en-US" b="0" i="0" dirty="0" err="1">
                <a:solidFill>
                  <a:srgbClr val="33444C"/>
                </a:solidFill>
                <a:effectLst/>
                <a:latin typeface="Open Sans" panose="020B0606030504020204" pitchFamily="34" charset="0"/>
              </a:rPr>
              <a:t>Api</a:t>
            </a:r>
            <a:r>
              <a:rPr lang="en-US" b="0" i="0" dirty="0">
                <a:solidFill>
                  <a:srgbClr val="33444C"/>
                </a:solidFill>
                <a:effectLst/>
                <a:latin typeface="Open Sans" panose="020B0606030504020204" pitchFamily="34" charset="0"/>
              </a:rPr>
              <a:t> to interact with the daemon and the Docker CLI. The CLU uses the API in a user-friendly way to allow users to work with Docker.</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089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talk about </a:t>
            </a:r>
            <a:r>
              <a:rPr lang="en-GB" dirty="0" err="1"/>
              <a:t>docker</a:t>
            </a:r>
            <a:r>
              <a:rPr lang="en-GB" dirty="0"/>
              <a:t> and containers, we also need to talk about images, since a container is the running instance of a container image. </a:t>
            </a:r>
          </a:p>
          <a:p>
            <a:endParaRPr lang="en-GB" dirty="0"/>
          </a:p>
          <a:p>
            <a:r>
              <a:rPr lang="en-GB" dirty="0"/>
              <a:t>Lets first take a look at what an image is. </a:t>
            </a:r>
          </a:p>
          <a:p>
            <a:endParaRPr lang="en-GB" dirty="0"/>
          </a:p>
          <a:p>
            <a:r>
              <a:rPr lang="en-GB" dirty="0"/>
              <a:t>To run a container, we need an image. An image consists of several layers. The first layer of an image is always the base operating system layer. This is where all the required files are that are needed together with the shared operating system kernel to provide the operating system services.</a:t>
            </a:r>
          </a:p>
          <a:p>
            <a:endParaRPr lang="en-GB" dirty="0"/>
          </a:p>
          <a:p>
            <a:r>
              <a:rPr lang="en-GB" dirty="0"/>
              <a:t>On top of the operating system layer, you can create new layers. Each layer is a delta added to the base layer. For example, if I would like to have a container running NGINX, we need to add a layer that installs this. </a:t>
            </a:r>
          </a:p>
          <a:p>
            <a:endParaRPr lang="en-GB" dirty="0"/>
          </a:p>
          <a:p>
            <a:r>
              <a:rPr lang="en-GB" dirty="0"/>
              <a:t>After you commit the changes to the new image, you can use this image as the starting point of a new image that .e.g. adds the NODEJS capabilities on top of that. This way you constantly add layers to the images, until you have a container that is fully capable of running your own application</a:t>
            </a:r>
          </a:p>
          <a:p>
            <a:endParaRPr lang="en-GB" dirty="0"/>
          </a:p>
          <a:p>
            <a:r>
              <a:rPr lang="en-GB" dirty="0"/>
              <a:t>The container is a running instance of the image. This means the operating system adds a thin read/write layer on top of the container image.</a:t>
            </a:r>
          </a:p>
          <a:p>
            <a:endParaRPr lang="en-GB" dirty="0"/>
          </a:p>
          <a:p>
            <a:r>
              <a:rPr lang="en-GB" dirty="0"/>
              <a:t>The nice thing about a container is that when you stop it and start a new instance, you always start from that clean image. This way you never pick up any changes on the image, ensuring there is no drift in e.g. configuration. </a:t>
            </a:r>
          </a:p>
          <a:p>
            <a:endParaRPr lang="en-GB" dirty="0"/>
          </a:p>
          <a:p>
            <a:r>
              <a:rPr lang="en-GB" dirty="0"/>
              <a:t>We call this the immutability of the image. Once you created an image, you can not change it. Changing it means you create a new image. </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20147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 part about Docker is that you can do everything as code. </a:t>
            </a:r>
          </a:p>
          <a:p>
            <a:endParaRPr lang="en-US" dirty="0"/>
          </a:p>
          <a:p>
            <a:r>
              <a:rPr lang="en-US" dirty="0"/>
              <a:t>Either by running commands in the Docker CLI or by creating Docker Files that describe how a container image should look like. </a:t>
            </a:r>
          </a:p>
          <a:p>
            <a:endParaRPr lang="en-US" dirty="0"/>
          </a:p>
          <a:p>
            <a:r>
              <a:rPr lang="en-US" dirty="0"/>
              <a:t>In the example, you can see that the Docker file builds on top of a node base images, exposes a port 3000, creates a new directory and then copies files and runs NPM install,</a:t>
            </a:r>
          </a:p>
          <a:p>
            <a:endParaRPr lang="en-US" dirty="0"/>
          </a:p>
          <a:p>
            <a:r>
              <a:rPr lang="en-US" dirty="0"/>
              <a:t>When running a Docker build command, the Docker file is executed and the immutable image is created.</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28517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an application consists of multiple parts (e.g., an API, Web application and database) you need to run all containers at the same time and connect them in a network. </a:t>
            </a:r>
          </a:p>
          <a:p>
            <a:endParaRPr lang="en-US" dirty="0"/>
          </a:p>
          <a:p>
            <a:r>
              <a:rPr lang="en-US" dirty="0"/>
              <a:t>To facilitate orchestration of multiple containers, you can use Docker-compose. Docker-compose allows you to describe a composition that uses either existing container images or builds them om the fly using the already created </a:t>
            </a:r>
            <a:r>
              <a:rPr lang="en-US" dirty="0" err="1"/>
              <a:t>docker</a:t>
            </a:r>
            <a:r>
              <a:rPr lang="en-US" dirty="0"/>
              <a:t> files</a:t>
            </a:r>
          </a:p>
          <a:p>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5994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files are described in YAML where you can specify both the build and run parameters.</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0054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all work is done and the software has been tested, you can </a:t>
            </a:r>
            <a:r>
              <a:rPr lang="en-US" b="1" dirty="0"/>
              <a:t>Integrate</a:t>
            </a:r>
            <a:r>
              <a:rPr lang="en-US" dirty="0"/>
              <a:t> it with the rest of the sources in the main branch. </a:t>
            </a:r>
          </a:p>
          <a:p>
            <a:endParaRPr lang="en-US" dirty="0"/>
          </a:p>
          <a:p>
            <a:r>
              <a:rPr lang="en-US" dirty="0"/>
              <a:t>You saw earlier that GitHub Flow and Pull Requests can be used to facilitate this process. </a:t>
            </a:r>
          </a:p>
          <a:p>
            <a:endParaRPr lang="en-US" dirty="0"/>
          </a:p>
          <a:p>
            <a:r>
              <a:rPr lang="en-US" dirty="0"/>
              <a:t>To do final checks and to get quick feedback if your code works together with the code that other developers produced, it is wise to set up a Continuous Integration Build. A Continuous Integration build gets the latest version from your source control system and then compiles and builds the software. </a:t>
            </a:r>
          </a:p>
          <a:p>
            <a:endParaRPr lang="en-US" dirty="0"/>
          </a:p>
          <a:p>
            <a:r>
              <a:rPr lang="en-US" dirty="0"/>
              <a:t>This way, all errors that might occur due to merging can be detected early. For that you can use GitHub Actions.</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8092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Actions is the automation engine in GitHub that allow you to automate things based on events.</a:t>
            </a:r>
          </a:p>
          <a:p>
            <a:endParaRPr lang="en-US" dirty="0"/>
          </a:p>
          <a:p>
            <a:r>
              <a:rPr lang="en-US" dirty="0"/>
              <a:t>For example, the commit event, or the Pull Request closed event. </a:t>
            </a:r>
          </a:p>
          <a:p>
            <a:endParaRPr lang="en-US" dirty="0"/>
          </a:p>
          <a:p>
            <a:r>
              <a:rPr lang="en-US" dirty="0"/>
              <a:t>A common use case is CI/CD where every commit will trigger a build. </a:t>
            </a:r>
          </a:p>
          <a:p>
            <a:endParaRPr lang="en-US" dirty="0"/>
          </a:p>
          <a:p>
            <a:r>
              <a:rPr lang="en-US" dirty="0"/>
              <a:t>The build is a set of automated steps to perform actions. You can write your own actions or find actions in the GitHub Marketplace. </a:t>
            </a:r>
          </a:p>
          <a:p>
            <a:endParaRPr lang="en-US" dirty="0"/>
          </a:p>
          <a:p>
            <a:r>
              <a:rPr lang="en-US" dirty="0"/>
              <a:t>By putting actions in a workflow you create a GitHub action workflow that is executed on an agent running either locally or in moist cases in the cloud on all platforms.</a:t>
            </a:r>
          </a:p>
          <a:p>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77972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integration, it is time to optimize your code. In some cases, you need to create shared libraries or </a:t>
            </a:r>
            <a:r>
              <a:rPr lang="en-US" dirty="0" err="1"/>
              <a:t>docker</a:t>
            </a:r>
            <a:r>
              <a:rPr lang="en-US" dirty="0"/>
              <a:t> images. For that you can create packages, or when using Docker, immutable container images. </a:t>
            </a:r>
          </a:p>
          <a:p>
            <a:endParaRPr lang="en-US" dirty="0"/>
          </a:p>
          <a:p>
            <a:r>
              <a:rPr lang="en-US" dirty="0"/>
              <a:t>These immutable packages should be stored in a central repository that can be accessed by your team or even by the whole world. </a:t>
            </a:r>
          </a:p>
          <a:p>
            <a:endParaRPr lang="en-US" dirty="0"/>
          </a:p>
          <a:p>
            <a:r>
              <a:rPr lang="en-US" dirty="0"/>
              <a:t>GitHub packages is a package repository that allows you to store all kinds of packages like maven, </a:t>
            </a:r>
            <a:r>
              <a:rPr lang="en-US" dirty="0" err="1"/>
              <a:t>docker</a:t>
            </a:r>
            <a:r>
              <a:rPr lang="en-US" dirty="0"/>
              <a:t> and </a:t>
            </a:r>
            <a:r>
              <a:rPr lang="en-US" dirty="0" err="1"/>
              <a:t>Nuget</a:t>
            </a:r>
            <a:r>
              <a:rPr lang="en-US" dirty="0"/>
              <a:t>. </a:t>
            </a:r>
          </a:p>
          <a:p>
            <a:endParaRPr lang="en-US" dirty="0"/>
          </a:p>
          <a:p>
            <a:r>
              <a:rPr lang="en-US" dirty="0"/>
              <a:t>Furthermore, you want to perform Security Scanning before deploying anything to a server. Check if your code, or some of the libraries you use doe not contain known vulnerabilities. </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54705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packages is a repository that allows you to store packages of many different technologies. </a:t>
            </a:r>
          </a:p>
          <a:p>
            <a:endParaRPr lang="en-US" dirty="0"/>
          </a:p>
          <a:p>
            <a:r>
              <a:rPr lang="en-US" dirty="0"/>
              <a:t>You can create your own package repository and make packages either privately visible or public. By connecting to the repository, people can download the packages or container images and directly get started with their work.</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796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0" i="0" dirty="0">
                <a:solidFill>
                  <a:srgbClr val="343434"/>
                </a:solidFill>
                <a:effectLst/>
                <a:latin typeface="freight-sans-pro"/>
              </a:rPr>
              <a:t>To work effectively, a good workflow is crucial. An optimized development workflow saves you time and money, but, more importantly, it allows your developers to focus on the important tasks. The software that needs to be produced. And above all, a good developer workflow allows for more fun at work. No more time spent on dull repetitive tasks, but a nice and smooth way to get your things done. We know this, and yet we constantly procrastinate this important task. </a:t>
            </a:r>
          </a:p>
          <a:p>
            <a:pPr algn="l"/>
            <a:endParaRPr lang="nl-NL" sz="900" dirty="0">
              <a:hlinkClick r:id="rId3"/>
            </a:endParaRPr>
          </a:p>
          <a:p>
            <a:pPr algn="l"/>
            <a:r>
              <a:rPr lang="en-US" sz="900" b="0" i="0" dirty="0">
                <a:solidFill>
                  <a:srgbClr val="343434"/>
                </a:solidFill>
                <a:effectLst/>
                <a:latin typeface="freight-sans-pro"/>
              </a:rPr>
              <a:t>When we want to optimize our developer workflow, we can look at 6 phases. These 6 phases all focus on reducing toil, which is the time spent on repetitive tasks that do not add any business value. Let us go through the different phases:</a:t>
            </a:r>
          </a:p>
          <a:p>
            <a:pPr algn="l"/>
            <a:endParaRPr lang="en-US" sz="900" b="1" i="0" dirty="0">
              <a:solidFill>
                <a:srgbClr val="343434"/>
              </a:solidFill>
              <a:effectLst/>
              <a:latin typeface="freight-sans-pro"/>
            </a:endParaRPr>
          </a:p>
          <a:p>
            <a:pPr algn="l"/>
            <a:r>
              <a:rPr lang="en-US" sz="900" b="1" i="0" dirty="0">
                <a:solidFill>
                  <a:srgbClr val="343434"/>
                </a:solidFill>
                <a:effectLst/>
                <a:latin typeface="freight-sans-pro"/>
              </a:rPr>
              <a:t>The first phase is the Setup</a:t>
            </a:r>
            <a:r>
              <a:rPr lang="en-US" sz="900" b="0" i="0" dirty="0">
                <a:solidFill>
                  <a:srgbClr val="343434"/>
                </a:solidFill>
                <a:effectLst/>
                <a:latin typeface="freight-sans-pro"/>
              </a:rPr>
              <a:t> phase. This is where you set up your local development environment. You’ll create a </a:t>
            </a:r>
            <a:r>
              <a:rPr lang="en-US" sz="900" b="0" i="0" dirty="0" err="1">
                <a:solidFill>
                  <a:srgbClr val="343434"/>
                </a:solidFill>
                <a:effectLst/>
                <a:latin typeface="freight-sans-pro"/>
              </a:rPr>
              <a:t>git</a:t>
            </a:r>
            <a:r>
              <a:rPr lang="en-US" sz="900" b="0" i="0" dirty="0">
                <a:solidFill>
                  <a:srgbClr val="343434"/>
                </a:solidFill>
                <a:effectLst/>
                <a:latin typeface="freight-sans-pro"/>
              </a:rPr>
              <a:t> repository, setup your IDE, download libraries and tools, and configure your settings to make sure you have everything in place before you start writing code.</a:t>
            </a:r>
          </a:p>
          <a:p>
            <a:pPr algn="l"/>
            <a:endParaRPr lang="en-US" sz="900" b="0" i="0" dirty="0">
              <a:solidFill>
                <a:srgbClr val="343434"/>
              </a:solidFill>
              <a:effectLst/>
              <a:latin typeface="freight-sans-pro"/>
            </a:endParaRPr>
          </a:p>
          <a:p>
            <a:pPr algn="l"/>
            <a:r>
              <a:rPr lang="en-US" sz="900" b="1" i="0" dirty="0">
                <a:solidFill>
                  <a:srgbClr val="343434"/>
                </a:solidFill>
                <a:effectLst/>
                <a:latin typeface="freight-sans-pro"/>
              </a:rPr>
              <a:t>Then the Develop</a:t>
            </a:r>
            <a:r>
              <a:rPr lang="en-US" sz="900" b="0" i="0" dirty="0">
                <a:solidFill>
                  <a:srgbClr val="343434"/>
                </a:solidFill>
                <a:effectLst/>
                <a:latin typeface="freight-sans-pro"/>
              </a:rPr>
              <a:t> phase. This is where you probably spend the most of your time — writing code! You get a task, write Code, Commit to the </a:t>
            </a:r>
            <a:r>
              <a:rPr lang="en-US" sz="900" b="0" i="0" dirty="0" err="1">
                <a:solidFill>
                  <a:srgbClr val="343434"/>
                </a:solidFill>
                <a:effectLst/>
                <a:latin typeface="freight-sans-pro"/>
              </a:rPr>
              <a:t>Git</a:t>
            </a:r>
            <a:r>
              <a:rPr lang="en-US" sz="900" b="0" i="0" dirty="0">
                <a:solidFill>
                  <a:srgbClr val="343434"/>
                </a:solidFill>
                <a:effectLst/>
                <a:latin typeface="freight-sans-pro"/>
              </a:rPr>
              <a:t> Repo, and collaborate with your co-workers.</a:t>
            </a:r>
          </a:p>
          <a:p>
            <a:pPr algn="l"/>
            <a:endParaRPr lang="en-US" sz="900" b="1" i="0" dirty="0">
              <a:solidFill>
                <a:srgbClr val="343434"/>
              </a:solidFill>
              <a:effectLst/>
              <a:latin typeface="freight-sans-pro"/>
            </a:endParaRPr>
          </a:p>
          <a:p>
            <a:pPr algn="l"/>
            <a:r>
              <a:rPr lang="en-US" sz="900" b="1" i="0" dirty="0">
                <a:solidFill>
                  <a:srgbClr val="343434"/>
                </a:solidFill>
                <a:effectLst/>
                <a:latin typeface="freight-sans-pro"/>
              </a:rPr>
              <a:t>In the Test</a:t>
            </a:r>
            <a:r>
              <a:rPr lang="en-US" sz="900" b="0" i="0" dirty="0">
                <a:solidFill>
                  <a:srgbClr val="343434"/>
                </a:solidFill>
                <a:effectLst/>
                <a:latin typeface="freight-sans-pro"/>
              </a:rPr>
              <a:t> phase, you validate if your code works locally and refine where needed. </a:t>
            </a:r>
          </a:p>
          <a:p>
            <a:pPr algn="l"/>
            <a:endParaRPr lang="en-US" sz="900" b="0" i="0" dirty="0">
              <a:solidFill>
                <a:srgbClr val="343434"/>
              </a:solidFill>
              <a:effectLst/>
              <a:latin typeface="freight-sans-pro"/>
            </a:endParaRPr>
          </a:p>
          <a:p>
            <a:pPr algn="l"/>
            <a:r>
              <a:rPr lang="en-US" sz="900" b="1" i="0" dirty="0">
                <a:solidFill>
                  <a:srgbClr val="343434"/>
                </a:solidFill>
                <a:effectLst/>
                <a:latin typeface="freight-sans-pro"/>
              </a:rPr>
              <a:t>In the Integrate</a:t>
            </a:r>
            <a:r>
              <a:rPr lang="en-US" sz="900" b="0" i="0" dirty="0">
                <a:solidFill>
                  <a:srgbClr val="343434"/>
                </a:solidFill>
                <a:effectLst/>
                <a:latin typeface="freight-sans-pro"/>
              </a:rPr>
              <a:t> phase, you merge your code with the rest of your team. This usually involves merging </a:t>
            </a:r>
            <a:r>
              <a:rPr lang="en-US" sz="900" b="0" i="0" dirty="0" err="1">
                <a:solidFill>
                  <a:srgbClr val="343434"/>
                </a:solidFill>
                <a:effectLst/>
                <a:latin typeface="freight-sans-pro"/>
              </a:rPr>
              <a:t>git</a:t>
            </a:r>
            <a:r>
              <a:rPr lang="en-US" sz="900" b="0" i="0" dirty="0">
                <a:solidFill>
                  <a:srgbClr val="343434"/>
                </a:solidFill>
                <a:effectLst/>
                <a:latin typeface="freight-sans-pro"/>
              </a:rPr>
              <a:t> branches via pull requests.</a:t>
            </a:r>
          </a:p>
          <a:p>
            <a:pPr algn="l"/>
            <a:endParaRPr lang="en-US" sz="900" b="0" i="0" dirty="0">
              <a:solidFill>
                <a:srgbClr val="343434"/>
              </a:solidFill>
              <a:effectLst/>
              <a:latin typeface="freight-sans-pro"/>
            </a:endParaRPr>
          </a:p>
          <a:p>
            <a:pPr algn="l"/>
            <a:r>
              <a:rPr lang="en-US" sz="900" b="1" i="0" dirty="0">
                <a:solidFill>
                  <a:srgbClr val="343434"/>
                </a:solidFill>
                <a:effectLst/>
                <a:latin typeface="freight-sans-pro"/>
              </a:rPr>
              <a:t>During Optimize</a:t>
            </a:r>
            <a:r>
              <a:rPr lang="en-US" sz="900" b="0" i="0" dirty="0">
                <a:solidFill>
                  <a:srgbClr val="343434"/>
                </a:solidFill>
                <a:effectLst/>
                <a:latin typeface="freight-sans-pro"/>
              </a:rPr>
              <a:t>, you prepare all your assets for use on the production server. Performing security scans and creating packages are important tasks during this phase. </a:t>
            </a:r>
          </a:p>
          <a:p>
            <a:pPr algn="l"/>
            <a:endParaRPr lang="en-US" sz="900" b="0" i="0" dirty="0">
              <a:solidFill>
                <a:srgbClr val="343434"/>
              </a:solidFill>
              <a:effectLst/>
              <a:latin typeface="freight-sans-pro"/>
            </a:endParaRPr>
          </a:p>
          <a:p>
            <a:pPr algn="l"/>
            <a:r>
              <a:rPr lang="en-US" sz="900" b="0" i="0" dirty="0">
                <a:solidFill>
                  <a:srgbClr val="343434"/>
                </a:solidFill>
                <a:effectLst/>
                <a:latin typeface="freight-sans-pro"/>
              </a:rPr>
              <a:t>During </a:t>
            </a:r>
            <a:r>
              <a:rPr lang="en-US" sz="900" b="1" i="0" dirty="0">
                <a:solidFill>
                  <a:srgbClr val="343434"/>
                </a:solidFill>
                <a:effectLst/>
                <a:latin typeface="freight-sans-pro"/>
              </a:rPr>
              <a:t>Deployment, </a:t>
            </a:r>
            <a:r>
              <a:rPr lang="en-US" sz="900" b="0" i="0" dirty="0">
                <a:solidFill>
                  <a:srgbClr val="343434"/>
                </a:solidFill>
                <a:effectLst/>
                <a:latin typeface="freight-sans-pro"/>
              </a:rPr>
              <a:t>you can push your code and assets up to the server and allow changes to be viewed by the public.</a:t>
            </a:r>
          </a:p>
          <a:p>
            <a:endParaRPr lang="nl-NL"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900" dirty="0">
                <a:hlinkClick r:id="rId3"/>
              </a:rPr>
              <a:t>https://zellwk.com/blog/workflow-overview/</a:t>
            </a:r>
            <a:endParaRPr lang="nl-NL"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64718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Security consists of multiple components and will even expand further in the future. </a:t>
            </a:r>
          </a:p>
          <a:p>
            <a:endParaRPr lang="en-US" dirty="0"/>
          </a:p>
          <a:p>
            <a:r>
              <a:rPr lang="en-US" dirty="0"/>
              <a:t>It allows you to scan your code for known vulnerabilities and alerts when vulnerabilities are found. </a:t>
            </a:r>
            <a:r>
              <a:rPr lang="en-US" dirty="0" err="1"/>
              <a:t>DependaBot</a:t>
            </a:r>
            <a:r>
              <a:rPr lang="en-US" dirty="0"/>
              <a:t>, one of the features, even creates pull requests with automated fixes when vulnerabilities are found. This allows you to shift security left.</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9814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Security consists of multiple components and will even expand further in the future. </a:t>
            </a:r>
          </a:p>
          <a:p>
            <a:endParaRPr lang="en-US" dirty="0"/>
          </a:p>
          <a:p>
            <a:r>
              <a:rPr lang="en-US" dirty="0"/>
              <a:t>It allows you to scan your code for known vulnerabilities and alerts when vulnerabilities are found. </a:t>
            </a:r>
            <a:r>
              <a:rPr lang="en-US" dirty="0" err="1"/>
              <a:t>DependaBot</a:t>
            </a:r>
            <a:r>
              <a:rPr lang="en-US" dirty="0"/>
              <a:t>, one of the features, even creates pull requests with automated fixes when vulnerabilities are found. This allows you to shift security left.</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38529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Security consists of multiple components and will even expand further in the future. </a:t>
            </a:r>
          </a:p>
          <a:p>
            <a:endParaRPr lang="en-US" dirty="0"/>
          </a:p>
          <a:p>
            <a:r>
              <a:rPr lang="en-US" dirty="0"/>
              <a:t>It allows you to scan your code for known vulnerabilities and alerts when vulnerabilities are found. </a:t>
            </a:r>
            <a:r>
              <a:rPr lang="en-US" dirty="0" err="1"/>
              <a:t>DependaBot</a:t>
            </a:r>
            <a:r>
              <a:rPr lang="en-US" dirty="0"/>
              <a:t>, one of the features, even creates pull requests with automated fixes when vulnerabilities are found. This allows you to shift security left.</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43171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Security consists of multiple components and will even expand further in the future. </a:t>
            </a:r>
          </a:p>
          <a:p>
            <a:endParaRPr lang="en-US" dirty="0"/>
          </a:p>
          <a:p>
            <a:r>
              <a:rPr lang="en-US" dirty="0"/>
              <a:t>It allows you to scan your code for known vulnerabilities and alerts when vulnerabilities are found. </a:t>
            </a:r>
            <a:r>
              <a:rPr lang="en-US" dirty="0" err="1"/>
              <a:t>DependaBot</a:t>
            </a:r>
            <a:r>
              <a:rPr lang="en-US" dirty="0"/>
              <a:t>, one of the features, even creates pull requests with automated fixes when vulnerabilities are found. This allows you to shift security left.</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61673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Deployment,</a:t>
            </a:r>
            <a:r>
              <a:rPr lang="en-US" dirty="0"/>
              <a:t> there are multiple options that can be used. </a:t>
            </a:r>
          </a:p>
          <a:p>
            <a:endParaRPr lang="en-US" dirty="0"/>
          </a:p>
          <a:p>
            <a:r>
              <a:rPr lang="en-US" dirty="0"/>
              <a:t>We already covered GitHub Actions. GH Actions can be used for deployment, simply by adding deployment actions to the workflow. </a:t>
            </a:r>
          </a:p>
          <a:p>
            <a:endParaRPr lang="en-US" dirty="0"/>
          </a:p>
          <a:p>
            <a:r>
              <a:rPr lang="en-US" dirty="0"/>
              <a:t>You can also choose to use Azure Pipelines, which is part of Azure DevOps. There is string integration between both platforms. Azure DevOps also has the possibility to create release pipelines.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21434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p>
          <a:p>
            <a:endParaRPr lang="en-US" dirty="0"/>
          </a:p>
          <a:p>
            <a:r>
              <a:rPr lang="en-US" dirty="0"/>
              <a:t>You have learned about: </a:t>
            </a:r>
          </a:p>
          <a:p>
            <a:pPr marL="171450" indent="-171450">
              <a:buFontTx/>
              <a:buChar char="-"/>
            </a:pPr>
            <a:r>
              <a:rPr lang="en-US" dirty="0"/>
              <a:t>The developer workflow and the 6 phases where you should optimize</a:t>
            </a:r>
          </a:p>
          <a:p>
            <a:pPr marL="171450" indent="-171450">
              <a:buFontTx/>
              <a:buChar char="-"/>
            </a:pPr>
            <a:r>
              <a:rPr lang="en-US" dirty="0"/>
              <a:t>And GitHub </a:t>
            </a:r>
            <a:r>
              <a:rPr lang="en-US" dirty="0" err="1"/>
              <a:t>CodeSpaces</a:t>
            </a:r>
            <a:r>
              <a:rPr lang="en-US" dirty="0"/>
              <a:t>, a full featured IDE in the cloud</a:t>
            </a:r>
          </a:p>
          <a:p>
            <a:pPr marL="171450" indent="-171450">
              <a:buFontTx/>
              <a:buChar char="-"/>
            </a:pPr>
            <a:r>
              <a:rPr lang="en-US" dirty="0"/>
              <a:t>And about Docker and Docker compose and how this can help you to create portable and stable production-like environments</a:t>
            </a:r>
          </a:p>
          <a:p>
            <a:endParaRPr lang="en-US" dirty="0"/>
          </a:p>
          <a:p>
            <a:r>
              <a:rPr lang="en-US" dirty="0"/>
              <a:t>You also learned about</a:t>
            </a:r>
          </a:p>
          <a:p>
            <a:pPr marL="171450" indent="-171450">
              <a:buFontTx/>
              <a:buChar char="-"/>
            </a:pPr>
            <a:r>
              <a:rPr lang="en-US" dirty="0"/>
              <a:t>GitHub Flow and how Pull Requests play a big part in this flow to improve developer collaboration. </a:t>
            </a:r>
          </a:p>
          <a:p>
            <a:pPr marL="171450" indent="-171450">
              <a:buFontTx/>
              <a:buChar char="-"/>
            </a:pPr>
            <a:endParaRPr lang="en-US" dirty="0"/>
          </a:p>
          <a:p>
            <a:r>
              <a:rPr lang="en-US" dirty="0"/>
              <a:t>We saw how:</a:t>
            </a:r>
          </a:p>
          <a:p>
            <a:pPr marL="171450" indent="-171450">
              <a:buFontTx/>
              <a:buChar char="-"/>
            </a:pPr>
            <a:r>
              <a:rPr lang="en-US" dirty="0"/>
              <a:t>GitHub Actions can help you to create a CI/CD workflow that can push packages to GitHub Packages so other people can reuse it is an easy manner. </a:t>
            </a:r>
          </a:p>
          <a:p>
            <a:pPr marL="171450" indent="-171450">
              <a:buFontTx/>
              <a:buChar char="-"/>
            </a:pPr>
            <a:endParaRPr lang="en-US" dirty="0"/>
          </a:p>
          <a:p>
            <a:pPr marL="171450" indent="-171450">
              <a:buFontTx/>
              <a:buChar char="-"/>
            </a:pPr>
            <a:r>
              <a:rPr lang="en-US" dirty="0"/>
              <a:t>And finally we touched upon the GitHub security features that allow you to shift security left.</a:t>
            </a:r>
          </a:p>
          <a:p>
            <a:endParaRPr lang="en-US" dirty="0"/>
          </a:p>
          <a:p>
            <a:r>
              <a:rPr lang="en-US" dirty="0"/>
              <a:t>This concludes the module on Improving the Developer Workflow.</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28899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338718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phase is </a:t>
            </a:r>
            <a:r>
              <a:rPr lang="en-US" b="1" dirty="0"/>
              <a:t>Setup</a:t>
            </a:r>
            <a:r>
              <a:rPr lang="en-US" dirty="0"/>
              <a:t>. </a:t>
            </a:r>
          </a:p>
          <a:p>
            <a:endParaRPr lang="en-US" dirty="0"/>
          </a:p>
          <a:p>
            <a:r>
              <a:rPr lang="en-US" dirty="0"/>
              <a:t>Although there are many things that can be improved in the setup phase, the 2 things that always take a lot of time is:</a:t>
            </a:r>
          </a:p>
          <a:p>
            <a:pPr marL="171450" indent="-171450">
              <a:buFontTx/>
              <a:buChar char="-"/>
            </a:pPr>
            <a:r>
              <a:rPr lang="en-US" dirty="0"/>
              <a:t>Getting your IDE up and running for all team members</a:t>
            </a:r>
          </a:p>
          <a:p>
            <a:pPr marL="171450" indent="-171450">
              <a:buFontTx/>
              <a:buChar char="-"/>
            </a:pPr>
            <a:r>
              <a:rPr lang="en-US" dirty="0"/>
              <a:t>And making sure that everybody on the team knows what to work on. </a:t>
            </a:r>
          </a:p>
          <a:p>
            <a:endParaRPr lang="en-US" dirty="0"/>
          </a:p>
          <a:p>
            <a:r>
              <a:rPr lang="en-US" dirty="0"/>
              <a:t>GitHub Codespaces can help in setting up a full featured IDE in the cloud that is the same for everybody. </a:t>
            </a:r>
          </a:p>
          <a:p>
            <a:endParaRPr lang="en-US" dirty="0"/>
          </a:p>
          <a:p>
            <a:r>
              <a:rPr lang="en-US" dirty="0"/>
              <a:t>Azure Boards can give you a flexible and easy way to visualize the work at hand and integrate that with the source code changes.</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85895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Segoe UI Light" pitchFamily="34" charset="0"/>
                <a:ea typeface="+mn-ea"/>
                <a:cs typeface="+mn-cs"/>
              </a:rPr>
              <a:t>GitHub Codespaces is an online development environment hosted by GitHub.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dirty="0" err="1">
                <a:solidFill>
                  <a:schemeClr val="tx1"/>
                </a:solidFill>
                <a:effectLst/>
                <a:latin typeface="Segoe UI Light" pitchFamily="34" charset="0"/>
                <a:ea typeface="+mn-ea"/>
                <a:cs typeface="+mn-cs"/>
              </a:rPr>
              <a:t>CodeSpaces</a:t>
            </a:r>
            <a:r>
              <a:rPr lang="en-US" sz="900" b="0" i="0" kern="1200" dirty="0">
                <a:solidFill>
                  <a:schemeClr val="tx1"/>
                </a:solidFill>
                <a:effectLst/>
                <a:latin typeface="Segoe UI Light" pitchFamily="34" charset="0"/>
                <a:ea typeface="+mn-ea"/>
                <a:cs typeface="+mn-cs"/>
              </a:rPr>
              <a:t> can run entirely from within the browser and pro</a:t>
            </a:r>
            <a:r>
              <a:rPr lang="x-none" sz="900" b="0" i="0" kern="1200" dirty="0">
                <a:solidFill>
                  <a:schemeClr val="tx1"/>
                </a:solidFill>
                <a:effectLst/>
                <a:latin typeface="Segoe UI Light" pitchFamily="34" charset="0"/>
                <a:ea typeface="+mn-ea"/>
                <a:cs typeface="+mn-cs"/>
              </a:rPr>
              <a:t>v</a:t>
            </a:r>
            <a:r>
              <a:rPr lang="en-US" sz="900" b="0" i="0" kern="1200" dirty="0">
                <a:solidFill>
                  <a:schemeClr val="tx1"/>
                </a:solidFill>
                <a:effectLst/>
                <a:latin typeface="Segoe UI Light" pitchFamily="34" charset="0"/>
                <a:ea typeface="+mn-ea"/>
                <a:cs typeface="+mn-cs"/>
              </a:rPr>
              <a:t>ide you with a full featured VS Code 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dirty="0" err="1">
                <a:solidFill>
                  <a:schemeClr val="tx1"/>
                </a:solidFill>
                <a:effectLst/>
                <a:latin typeface="Segoe UI Light" pitchFamily="34" charset="0"/>
                <a:ea typeface="+mn-ea"/>
                <a:cs typeface="+mn-cs"/>
              </a:rPr>
              <a:t>CodeSpaces</a:t>
            </a:r>
            <a:r>
              <a:rPr lang="en-US" sz="900" b="0" i="0" kern="1200" dirty="0">
                <a:solidFill>
                  <a:schemeClr val="tx1"/>
                </a:solidFill>
                <a:effectLst/>
                <a:latin typeface="Segoe UI Light" pitchFamily="34" charset="0"/>
                <a:ea typeface="+mn-ea"/>
                <a:cs typeface="+mn-cs"/>
              </a:rPr>
              <a:t> uses Docker as an underlying technology to allow you to build a development machine as an immutable container image. Docker images, combined with configuration files, allows you to fully script the IDE for your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Segoe UI Light" pitchFamily="34" charset="0"/>
                <a:ea typeface="+mn-ea"/>
                <a:cs typeface="+mn-cs"/>
              </a:rPr>
              <a:t>The IDE configuration is part of your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Repository and accessible by all your team members. When a new team member joins, it is a matter of pushing a button to get started with the right tools, settings and extensions. And, because it runs in the cloud, you can access your IDE anywhere.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Segoe UI Light" pitchFamily="34" charset="0"/>
              <a:ea typeface="+mn-ea"/>
              <a:cs typeface="+mn-cs"/>
            </a:endParaRPr>
          </a:p>
          <a:p>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0647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in this screen you can see how easy it is to connect to your </a:t>
            </a:r>
            <a:r>
              <a:rPr lang="en-US" dirty="0" err="1"/>
              <a:t>Codespace</a:t>
            </a:r>
            <a:r>
              <a:rPr lang="en-US" dirty="0"/>
              <a:t> and get started right away with Visual Studio Code in the Cloud, completely preconfigured.</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6293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51"/>
                </a:solidFill>
                <a:effectLst/>
                <a:latin typeface="Segoe UI" panose="020B0502040204020203" pitchFamily="34" charset="0"/>
              </a:rPr>
              <a:t>In any project, the team needs to know what to work on. And especially with distributed teams and remote work, sticky notes on a physical wall are not always enough. </a:t>
            </a:r>
          </a:p>
          <a:p>
            <a:endParaRPr lang="en-US" b="0" i="0" dirty="0">
              <a:solidFill>
                <a:srgbClr val="4C4C51"/>
              </a:solidFill>
              <a:effectLst/>
              <a:latin typeface="Segoe UI" panose="020B0502040204020203" pitchFamily="34" charset="0"/>
            </a:endParaRPr>
          </a:p>
          <a:p>
            <a:r>
              <a:rPr lang="en-US" b="0" i="0" dirty="0">
                <a:solidFill>
                  <a:srgbClr val="4C4C51"/>
                </a:solidFill>
                <a:effectLst/>
                <a:latin typeface="Segoe UI" panose="020B0502040204020203" pitchFamily="34" charset="0"/>
              </a:rPr>
              <a:t>Furthermore, in many cases it is required to create an audit trail of changes: work that has been done related to the actual changes in the source code. </a:t>
            </a:r>
          </a:p>
          <a:p>
            <a:endParaRPr lang="en-US" b="0" i="0" dirty="0">
              <a:solidFill>
                <a:srgbClr val="4C4C51"/>
              </a:solidFill>
              <a:effectLst/>
              <a:latin typeface="Segoe UI" panose="020B0502040204020203" pitchFamily="34" charset="0"/>
            </a:endParaRPr>
          </a:p>
          <a:p>
            <a:r>
              <a:rPr lang="en-US" b="0" i="0" dirty="0">
                <a:solidFill>
                  <a:srgbClr val="4C4C51"/>
                </a:solidFill>
                <a:effectLst/>
                <a:latin typeface="Segoe UI" panose="020B0502040204020203" pitchFamily="34" charset="0"/>
              </a:rPr>
              <a:t>One of the tools that is very competent in doing this is Azure Boards. Azure Boards is part of Azure DevOps and supports a wide number of process templates that can be used to track work. Scrum, Agile, </a:t>
            </a:r>
            <a:r>
              <a:rPr lang="en-US" b="0" i="0" dirty="0" err="1">
                <a:solidFill>
                  <a:srgbClr val="4C4C51"/>
                </a:solidFill>
                <a:effectLst/>
                <a:latin typeface="Segoe UI" panose="020B0502040204020203" pitchFamily="34" charset="0"/>
              </a:rPr>
              <a:t>KanBan</a:t>
            </a:r>
            <a:r>
              <a:rPr lang="en-US" b="0" i="0" dirty="0">
                <a:solidFill>
                  <a:srgbClr val="4C4C51"/>
                </a:solidFill>
                <a:effectLst/>
                <a:latin typeface="Segoe UI" panose="020B0502040204020203" pitchFamily="34" charset="0"/>
              </a:rPr>
              <a:t>, CMMI, etc.</a:t>
            </a:r>
          </a:p>
          <a:p>
            <a:endParaRPr lang="en-US" b="0" i="0" dirty="0">
              <a:solidFill>
                <a:srgbClr val="4C4C51"/>
              </a:solidFill>
              <a:effectLst/>
              <a:latin typeface="Segoe UI" panose="020B0502040204020203" pitchFamily="34" charset="0"/>
            </a:endParaRPr>
          </a:p>
          <a:p>
            <a:r>
              <a:rPr lang="en-US" b="0" i="0" dirty="0">
                <a:solidFill>
                  <a:srgbClr val="4C4C51"/>
                </a:solidFill>
                <a:effectLst/>
                <a:latin typeface="Segoe UI" panose="020B0502040204020203" pitchFamily="34" charset="0"/>
              </a:rPr>
              <a:t>Azure Boards allows </a:t>
            </a:r>
            <a:r>
              <a:rPr lang="en-US" b="0" i="0" dirty="0" err="1">
                <a:solidFill>
                  <a:srgbClr val="4C4C51"/>
                </a:solidFill>
                <a:effectLst/>
                <a:latin typeface="Segoe UI" panose="020B0502040204020203" pitchFamily="34" charset="0"/>
              </a:rPr>
              <a:t>yor</a:t>
            </a:r>
            <a:r>
              <a:rPr lang="en-US" b="0" i="0" dirty="0">
                <a:solidFill>
                  <a:srgbClr val="4C4C51"/>
                </a:solidFill>
                <a:effectLst/>
                <a:latin typeface="Segoe UI" panose="020B0502040204020203" pitchFamily="34" charset="0"/>
              </a:rPr>
              <a:t> to plan items visually via Scrum or </a:t>
            </a:r>
            <a:r>
              <a:rPr lang="en-US" b="0" i="0" dirty="0" err="1">
                <a:solidFill>
                  <a:srgbClr val="4C4C51"/>
                </a:solidFill>
                <a:effectLst/>
                <a:latin typeface="Segoe UI" panose="020B0502040204020203" pitchFamily="34" charset="0"/>
              </a:rPr>
              <a:t>KanBan</a:t>
            </a:r>
            <a:r>
              <a:rPr lang="en-US" b="0" i="0" dirty="0">
                <a:solidFill>
                  <a:srgbClr val="4C4C51"/>
                </a:solidFill>
                <a:effectLst/>
                <a:latin typeface="Segoe UI" panose="020B0502040204020203" pitchFamily="34" charset="0"/>
              </a:rPr>
              <a:t> boards. Thanks to a tight integration with GitHub, you can relate source code Commits to work items. When you do this, this is visible in both </a:t>
            </a:r>
            <a:r>
              <a:rPr lang="en-US" b="0" i="0" dirty="0" err="1">
                <a:solidFill>
                  <a:srgbClr val="4C4C51"/>
                </a:solidFill>
                <a:effectLst/>
                <a:latin typeface="Segoe UI" panose="020B0502040204020203" pitchFamily="34" charset="0"/>
              </a:rPr>
              <a:t>Github</a:t>
            </a:r>
            <a:r>
              <a:rPr lang="en-US" b="0" i="0" dirty="0">
                <a:solidFill>
                  <a:srgbClr val="4C4C51"/>
                </a:solidFill>
                <a:effectLst/>
                <a:latin typeface="Segoe UI" panose="020B0502040204020203" pitchFamily="34" charset="0"/>
              </a:rPr>
              <a:t> and Azure Boards.</a:t>
            </a:r>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383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phase in our development workflow is the </a:t>
            </a:r>
            <a:r>
              <a:rPr lang="en-US" b="1" dirty="0"/>
              <a:t>Develop</a:t>
            </a:r>
            <a:r>
              <a:rPr lang="en-US" dirty="0"/>
              <a:t> phase. In the development phase, code and scripts are produced. </a:t>
            </a:r>
          </a:p>
          <a:p>
            <a:endParaRPr lang="en-US" dirty="0"/>
          </a:p>
          <a:p>
            <a:r>
              <a:rPr lang="en-US" dirty="0"/>
              <a:t>To reduce noise and bugs, it is advisable that all developers have a similar setup of their development environment. As explained earlier, GitHub Codespaces can facilitate this, by making the IDE part of the repository and allowing all developers to get started right away. </a:t>
            </a:r>
          </a:p>
          <a:p>
            <a:endParaRPr lang="en-US" dirty="0"/>
          </a:p>
          <a:p>
            <a:r>
              <a:rPr lang="en-US" dirty="0"/>
              <a:t>On the backend, Codespaces uses Visual Studio Code. You can run Visual Studio Code locally, but you can also load the GitHub </a:t>
            </a:r>
            <a:r>
              <a:rPr lang="en-US" dirty="0" err="1"/>
              <a:t>Codespace</a:t>
            </a:r>
            <a:r>
              <a:rPr lang="en-US" dirty="0"/>
              <a:t> on your local PC.</a:t>
            </a:r>
          </a:p>
          <a:p>
            <a:endParaRPr lang="en-US" dirty="0"/>
          </a:p>
          <a:p>
            <a:r>
              <a:rPr lang="en-US" dirty="0"/>
              <a:t>To share code amongst the developers in the team, we use GitHub as a source control system. But is does not stop with sharing code. Developers also collaborate on code to make it better. For that we can use the GitHub Flow.</a:t>
            </a:r>
          </a:p>
          <a:p>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5408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Flow is a lightweight, branch-based workflow. It works quite easily, and when you work with GitHub this is fully supported in the toolset. </a:t>
            </a:r>
          </a:p>
          <a:p>
            <a:endParaRPr lang="en-US" dirty="0"/>
          </a:p>
          <a:p>
            <a:r>
              <a:rPr lang="en-US" dirty="0"/>
              <a:t>When a developer starts work, he or she creates a branch. All changes will be done onto this branch to keep them isolated from the working copy, the main branch. </a:t>
            </a:r>
          </a:p>
          <a:p>
            <a:endParaRPr lang="en-US" dirty="0"/>
          </a:p>
          <a:p>
            <a:r>
              <a:rPr lang="en-US" dirty="0"/>
              <a:t>When the code is in a state that it can be shared, the developer creates a Pull Request. This is a mechanism within GitHub where other people can look at the changes, comment on them, and give feedback. </a:t>
            </a:r>
          </a:p>
          <a:p>
            <a:endParaRPr lang="en-US" dirty="0"/>
          </a:p>
          <a:p>
            <a:r>
              <a:rPr lang="en-US" dirty="0"/>
              <a:t>When the code looks good, it can be merged to the main branch to be available in the deployments. </a:t>
            </a:r>
            <a:endParaRPr lang="nl-NL" dirty="0">
              <a:hlinkClick r:id="rId3"/>
            </a:endParaRPr>
          </a:p>
          <a:p>
            <a:endParaRPr lang="nl-NL" dirty="0">
              <a:hlinkClick r:id="rId3"/>
            </a:endParaRPr>
          </a:p>
          <a:p>
            <a:r>
              <a:rPr lang="nl-NL" dirty="0">
                <a:hlinkClick r:id="rId3"/>
              </a:rPr>
              <a:t>https://guides.github.com/pdfs/githubflow-online.pdf</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14574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the </a:t>
            </a:r>
            <a:r>
              <a:rPr lang="en-US" b="1" dirty="0"/>
              <a:t>Test</a:t>
            </a:r>
            <a:r>
              <a:rPr lang="en-US" dirty="0"/>
              <a:t> phase, everybody knows the phrase, “it works on my machine”. But that’s not necessarily a good thing.</a:t>
            </a:r>
          </a:p>
          <a:p>
            <a:endParaRPr lang="en-US" dirty="0"/>
          </a:p>
          <a:p>
            <a:r>
              <a:rPr lang="en-US" dirty="0"/>
              <a:t>Testing locally is crucial. But making your local environment similar to the production environment is hard. One of the technologies that can be used to overcome this issue is Docker. </a:t>
            </a:r>
          </a:p>
          <a:p>
            <a:endParaRPr lang="en-US" dirty="0"/>
          </a:p>
          <a:p>
            <a:r>
              <a:rPr lang="en-US" dirty="0"/>
              <a:t>Docker is the industry standard when it comes to containers. Docker allows you to build a container image, which is a predefined set of tools, configuration, scripts and settings on 1 machine, and run the image on any machine with the same OS. </a:t>
            </a:r>
          </a:p>
          <a:p>
            <a:endParaRPr lang="en-US" dirty="0"/>
          </a:p>
          <a:p>
            <a:r>
              <a:rPr lang="en-US" dirty="0"/>
              <a:t>This means that when a container image is created on a developer machine, the same container image can be used on production without changes. </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60619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5" t="985"/>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9" r="827"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36" t="279" r="204"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27"/>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F8F9FA"/>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chemeClr val="bg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chemeClr val="bg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67544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67544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3345340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8032" t="1399" r="-1" b="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642" r="3423"/>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5330" t="28478" r="5415" b="33758"/>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6" name="Picture 5">
            <a:extLst>
              <a:ext uri="{FF2B5EF4-FFF2-40B4-BE49-F238E27FC236}">
                <a16:creationId xmlns:a16="http://schemas.microsoft.com/office/drawing/2014/main" id="{557643FE-E05A-B143-BC4C-E98513DB5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DD58D804-6482-2A49-8411-A4FAA17BE3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rgbClr val="F8F9FA"/>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611" r:id="rId25"/>
    <p:sldLayoutId id="2147484567" r:id="rId26"/>
    <p:sldLayoutId id="2147484568" r:id="rId27"/>
    <p:sldLayoutId id="2147484577" r:id="rId28"/>
    <p:sldLayoutId id="2147484570" r:id="rId29"/>
    <p:sldLayoutId id="2147484571" r:id="rId30"/>
    <p:sldLayoutId id="2147484572" r:id="rId31"/>
    <p:sldLayoutId id="2147484576" r:id="rId32"/>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9.emf"/><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3.emf"/><Relationship Id="rId7" Type="http://schemas.openxmlformats.org/officeDocument/2006/relationships/image" Target="../media/image46.emf"/><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48.jpeg"/></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51.emf"/><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51.emf"/><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image" Target="../media/image51.emf"/></Relationships>
</file>

<file path=ppt/slides/_rels/slide2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55.emf"/><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56.jpe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22.emf"/><Relationship Id="rId5" Type="http://schemas.openxmlformats.org/officeDocument/2006/relationships/image" Target="../media/image11.png"/><Relationship Id="rId10" Type="http://schemas.openxmlformats.org/officeDocument/2006/relationships/image" Target="../media/image58.emf"/><Relationship Id="rId4" Type="http://schemas.openxmlformats.org/officeDocument/2006/relationships/image" Target="../media/image41.emf"/><Relationship Id="rId9" Type="http://schemas.openxmlformats.org/officeDocument/2006/relationships/image" Target="../media/image57.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emf"/><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5.emf"/><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7.emf"/><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a:xfrm>
            <a:off x="437277" y="2962648"/>
            <a:ext cx="4449048" cy="1092530"/>
          </a:xfrm>
        </p:spPr>
        <p:txBody>
          <a:bodyPr anchor="ctr"/>
          <a:lstStyle/>
          <a:p>
            <a:r>
              <a:rPr lang="en-US"/>
              <a:t>Improving </a:t>
            </a:r>
            <a:br>
              <a:rPr lang="en-US"/>
            </a:br>
            <a:r>
              <a:rPr lang="en-US"/>
              <a:t>the Developer Workflow</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218" y="240250"/>
            <a:ext cx="6484633" cy="6537325"/>
          </a:xfrm>
          <a:prstGeom prst="rect">
            <a:avLst/>
          </a:prstGeom>
        </p:spPr>
      </p:pic>
    </p:spTree>
    <p:extLst>
      <p:ext uri="{BB962C8B-B14F-4D97-AF65-F5344CB8AC3E}">
        <p14:creationId xmlns:p14="http://schemas.microsoft.com/office/powerpoint/2010/main" val="9698208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80"/>
            <a:ext cx="5367626" cy="600276"/>
          </a:xfrm>
        </p:spPr>
        <p:txBody>
          <a:bodyPr/>
          <a:lstStyle/>
          <a:p>
            <a:r>
              <a:rPr lang="en-US" dirty="0">
                <a:solidFill>
                  <a:schemeClr val="bg1"/>
                </a:solidFill>
              </a:rPr>
              <a:t>Running Containers on Linux</a:t>
            </a:r>
          </a:p>
        </p:txBody>
      </p:sp>
      <p:grpSp>
        <p:nvGrpSpPr>
          <p:cNvPr id="11" name="Group 10"/>
          <p:cNvGrpSpPr/>
          <p:nvPr/>
        </p:nvGrpSpPr>
        <p:grpSpPr>
          <a:xfrm>
            <a:off x="5053262" y="1658760"/>
            <a:ext cx="6833937" cy="3677004"/>
            <a:chOff x="5053262" y="1559140"/>
            <a:chExt cx="6833937" cy="3677004"/>
          </a:xfrm>
        </p:grpSpPr>
        <p:sp>
          <p:nvSpPr>
            <p:cNvPr id="141" name="Rectangle 140">
              <a:extLst>
                <a:ext uri="{FF2B5EF4-FFF2-40B4-BE49-F238E27FC236}">
                  <a16:creationId xmlns:a16="http://schemas.microsoft.com/office/drawing/2014/main" id="{AE9E5C4E-DDE5-8845-B6D9-366AB6E860C1}"/>
                </a:ext>
              </a:extLst>
            </p:cNvPr>
            <p:cNvSpPr/>
            <p:nvPr/>
          </p:nvSpPr>
          <p:spPr bwMode="auto">
            <a:xfrm>
              <a:off x="5053262" y="1559140"/>
              <a:ext cx="6833937" cy="3677004"/>
            </a:xfrm>
            <a:prstGeom prst="rect">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09B4123-273F-A14A-A533-19E92F0A1889}"/>
                </a:ext>
              </a:extLst>
            </p:cNvPr>
            <p:cNvSpPr/>
            <p:nvPr/>
          </p:nvSpPr>
          <p:spPr bwMode="auto">
            <a:xfrm>
              <a:off x="5222844" y="2113466"/>
              <a:ext cx="2079865" cy="115104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ounded Rectangle 41">
              <a:extLst>
                <a:ext uri="{FF2B5EF4-FFF2-40B4-BE49-F238E27FC236}">
                  <a16:creationId xmlns:a16="http://schemas.microsoft.com/office/drawing/2014/main" id="{AAD4DAE8-9877-F24E-89B6-9CE6A9A0AB50}"/>
                </a:ext>
              </a:extLst>
            </p:cNvPr>
            <p:cNvSpPr/>
            <p:nvPr/>
          </p:nvSpPr>
          <p:spPr bwMode="auto">
            <a:xfrm>
              <a:off x="5355730" y="2359070"/>
              <a:ext cx="1814091" cy="761068"/>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200" dirty="0">
                <a:solidFill>
                  <a:schemeClr val="bg1"/>
                </a:solidFill>
                <a:latin typeface="+mj-lt"/>
              </a:endParaRPr>
            </a:p>
          </p:txBody>
        </p:sp>
        <p:sp>
          <p:nvSpPr>
            <p:cNvPr id="38" name="Rounded Rectangle 37">
              <a:extLst>
                <a:ext uri="{FF2B5EF4-FFF2-40B4-BE49-F238E27FC236}">
                  <a16:creationId xmlns:a16="http://schemas.microsoft.com/office/drawing/2014/main" id="{62C19242-73D2-D246-B375-A7CF9705CCD6}"/>
                </a:ext>
              </a:extLst>
            </p:cNvPr>
            <p:cNvSpPr/>
            <p:nvPr/>
          </p:nvSpPr>
          <p:spPr bwMode="auto">
            <a:xfrm>
              <a:off x="5222844" y="1726561"/>
              <a:ext cx="2079865" cy="49147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r>
                <a:rPr lang="en-US" sz="1400" dirty="0">
                  <a:latin typeface="+mj-lt"/>
                </a:rPr>
                <a:t>Container A</a:t>
              </a:r>
              <a:endParaRPr lang="x-none" sz="1400" dirty="0">
                <a:latin typeface="+mj-lt"/>
              </a:endParaRPr>
            </a:p>
          </p:txBody>
        </p:sp>
        <p:sp>
          <p:nvSpPr>
            <p:cNvPr id="174" name="Rounded Rectangle 173">
              <a:extLst>
                <a:ext uri="{FF2B5EF4-FFF2-40B4-BE49-F238E27FC236}">
                  <a16:creationId xmlns:a16="http://schemas.microsoft.com/office/drawing/2014/main" id="{AAD4DAE8-9877-F24E-89B6-9CE6A9A0AB50}"/>
                </a:ext>
              </a:extLst>
            </p:cNvPr>
            <p:cNvSpPr/>
            <p:nvPr/>
          </p:nvSpPr>
          <p:spPr bwMode="auto">
            <a:xfrm>
              <a:off x="5597899" y="2359069"/>
              <a:ext cx="1329754" cy="761068"/>
            </a:xfrm>
            <a:prstGeom prst="roundRect">
              <a:avLst>
                <a:gd name="adj" fmla="val 4962"/>
              </a:avLst>
            </a:prstGeom>
            <a:no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400"/>
                </a:spcAft>
              </a:pPr>
              <a:r>
                <a:rPr lang="en-US" sz="1200" b="1" dirty="0">
                  <a:solidFill>
                    <a:schemeClr val="bg1"/>
                  </a:solidFill>
                  <a:latin typeface="Segoe UI" charset="0"/>
                  <a:ea typeface="Segoe UI" charset="0"/>
                  <a:cs typeface="Segoe UI" charset="0"/>
                </a:rPr>
                <a:t>App 1</a:t>
              </a:r>
            </a:p>
            <a:p>
              <a:pPr algn="ctr"/>
              <a:r>
                <a:rPr lang="en-US" sz="1200" dirty="0">
                  <a:gradFill>
                    <a:gsLst>
                      <a:gs pos="0">
                        <a:srgbClr val="FFFFFF"/>
                      </a:gs>
                      <a:gs pos="100000">
                        <a:srgbClr val="FFFFFF"/>
                      </a:gs>
                    </a:gsLst>
                    <a:lin ang="5400000" scaled="0"/>
                  </a:gradFill>
                  <a:cs typeface="Segoe UI" pitchFamily="34" charset="0"/>
                </a:rPr>
                <a:t>Binaries/Libraries</a:t>
              </a:r>
              <a:endParaRPr lang="en-US" sz="1200" dirty="0">
                <a:solidFill>
                  <a:schemeClr val="bg1"/>
                </a:solidFill>
                <a:latin typeface="+mj-lt"/>
              </a:endParaRPr>
            </a:p>
          </p:txBody>
        </p:sp>
        <p:sp>
          <p:nvSpPr>
            <p:cNvPr id="168" name="Rectangle 167">
              <a:extLst>
                <a:ext uri="{FF2B5EF4-FFF2-40B4-BE49-F238E27FC236}">
                  <a16:creationId xmlns:a16="http://schemas.microsoft.com/office/drawing/2014/main" id="{209B4123-273F-A14A-A533-19E92F0A1889}"/>
                </a:ext>
              </a:extLst>
            </p:cNvPr>
            <p:cNvSpPr/>
            <p:nvPr/>
          </p:nvSpPr>
          <p:spPr bwMode="auto">
            <a:xfrm>
              <a:off x="7435596" y="2113466"/>
              <a:ext cx="2079865" cy="115104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ounded Rectangle 171">
              <a:extLst>
                <a:ext uri="{FF2B5EF4-FFF2-40B4-BE49-F238E27FC236}">
                  <a16:creationId xmlns:a16="http://schemas.microsoft.com/office/drawing/2014/main" id="{62C19242-73D2-D246-B375-A7CF9705CCD6}"/>
                </a:ext>
              </a:extLst>
            </p:cNvPr>
            <p:cNvSpPr/>
            <p:nvPr/>
          </p:nvSpPr>
          <p:spPr bwMode="auto">
            <a:xfrm>
              <a:off x="7435596" y="1726561"/>
              <a:ext cx="2079865" cy="49147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r>
                <a:rPr lang="en-US" sz="1400" dirty="0">
                  <a:latin typeface="+mj-lt"/>
                </a:rPr>
                <a:t>Container B</a:t>
              </a:r>
              <a:endParaRPr lang="x-none" sz="1400" dirty="0">
                <a:latin typeface="+mj-lt"/>
              </a:endParaRPr>
            </a:p>
          </p:txBody>
        </p:sp>
        <p:sp>
          <p:nvSpPr>
            <p:cNvPr id="175" name="Rounded Rectangle 174">
              <a:extLst>
                <a:ext uri="{FF2B5EF4-FFF2-40B4-BE49-F238E27FC236}">
                  <a16:creationId xmlns:a16="http://schemas.microsoft.com/office/drawing/2014/main" id="{AAD4DAE8-9877-F24E-89B6-9CE6A9A0AB50}"/>
                </a:ext>
              </a:extLst>
            </p:cNvPr>
            <p:cNvSpPr/>
            <p:nvPr/>
          </p:nvSpPr>
          <p:spPr bwMode="auto">
            <a:xfrm>
              <a:off x="7568483" y="2359070"/>
              <a:ext cx="1814091" cy="761068"/>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200" dirty="0">
                <a:solidFill>
                  <a:schemeClr val="bg1"/>
                </a:solidFill>
                <a:latin typeface="+mj-lt"/>
              </a:endParaRPr>
            </a:p>
          </p:txBody>
        </p:sp>
        <p:sp>
          <p:nvSpPr>
            <p:cNvPr id="176" name="Rounded Rectangle 175">
              <a:extLst>
                <a:ext uri="{FF2B5EF4-FFF2-40B4-BE49-F238E27FC236}">
                  <a16:creationId xmlns:a16="http://schemas.microsoft.com/office/drawing/2014/main" id="{AAD4DAE8-9877-F24E-89B6-9CE6A9A0AB50}"/>
                </a:ext>
              </a:extLst>
            </p:cNvPr>
            <p:cNvSpPr/>
            <p:nvPr/>
          </p:nvSpPr>
          <p:spPr bwMode="auto">
            <a:xfrm>
              <a:off x="7810651" y="2359069"/>
              <a:ext cx="1329754" cy="761068"/>
            </a:xfrm>
            <a:prstGeom prst="roundRect">
              <a:avLst>
                <a:gd name="adj" fmla="val 4962"/>
              </a:avLst>
            </a:prstGeom>
            <a:no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400"/>
                </a:spcAft>
              </a:pPr>
              <a:r>
                <a:rPr lang="en-US" sz="1200" b="1" dirty="0">
                  <a:solidFill>
                    <a:schemeClr val="bg1"/>
                  </a:solidFill>
                  <a:latin typeface="Segoe UI" charset="0"/>
                  <a:ea typeface="Segoe UI" charset="0"/>
                  <a:cs typeface="Segoe UI" charset="0"/>
                </a:rPr>
                <a:t>App 2</a:t>
              </a:r>
            </a:p>
            <a:p>
              <a:pPr algn="ctr"/>
              <a:r>
                <a:rPr lang="en-US" sz="1200" dirty="0">
                  <a:gradFill>
                    <a:gsLst>
                      <a:gs pos="0">
                        <a:srgbClr val="FFFFFF"/>
                      </a:gs>
                      <a:gs pos="100000">
                        <a:srgbClr val="FFFFFF"/>
                      </a:gs>
                    </a:gsLst>
                    <a:lin ang="5400000" scaled="0"/>
                  </a:gradFill>
                  <a:cs typeface="Segoe UI" pitchFamily="34" charset="0"/>
                </a:rPr>
                <a:t>Binaries/Libraries</a:t>
              </a:r>
              <a:endParaRPr lang="en-US" sz="1200" dirty="0">
                <a:solidFill>
                  <a:schemeClr val="bg1"/>
                </a:solidFill>
                <a:latin typeface="+mj-lt"/>
              </a:endParaRPr>
            </a:p>
          </p:txBody>
        </p:sp>
        <p:sp>
          <p:nvSpPr>
            <p:cNvPr id="170" name="Rectangle 169">
              <a:extLst>
                <a:ext uri="{FF2B5EF4-FFF2-40B4-BE49-F238E27FC236}">
                  <a16:creationId xmlns:a16="http://schemas.microsoft.com/office/drawing/2014/main" id="{209B4123-273F-A14A-A533-19E92F0A1889}"/>
                </a:ext>
              </a:extLst>
            </p:cNvPr>
            <p:cNvSpPr/>
            <p:nvPr/>
          </p:nvSpPr>
          <p:spPr bwMode="auto">
            <a:xfrm>
              <a:off x="9637752" y="2113466"/>
              <a:ext cx="2079865" cy="115104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ounded Rectangle 172">
              <a:extLst>
                <a:ext uri="{FF2B5EF4-FFF2-40B4-BE49-F238E27FC236}">
                  <a16:creationId xmlns:a16="http://schemas.microsoft.com/office/drawing/2014/main" id="{62C19242-73D2-D246-B375-A7CF9705CCD6}"/>
                </a:ext>
              </a:extLst>
            </p:cNvPr>
            <p:cNvSpPr/>
            <p:nvPr/>
          </p:nvSpPr>
          <p:spPr bwMode="auto">
            <a:xfrm>
              <a:off x="9637752" y="1726561"/>
              <a:ext cx="2079865" cy="49147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r>
                <a:rPr lang="en-US" sz="1400" dirty="0">
                  <a:latin typeface="+mj-lt"/>
                </a:rPr>
                <a:t>Container C</a:t>
              </a:r>
              <a:endParaRPr lang="x-none" sz="1400" dirty="0">
                <a:latin typeface="+mj-lt"/>
              </a:endParaRPr>
            </a:p>
          </p:txBody>
        </p:sp>
        <p:sp>
          <p:nvSpPr>
            <p:cNvPr id="177" name="Rounded Rectangle 176">
              <a:extLst>
                <a:ext uri="{FF2B5EF4-FFF2-40B4-BE49-F238E27FC236}">
                  <a16:creationId xmlns:a16="http://schemas.microsoft.com/office/drawing/2014/main" id="{AAD4DAE8-9877-F24E-89B6-9CE6A9A0AB50}"/>
                </a:ext>
              </a:extLst>
            </p:cNvPr>
            <p:cNvSpPr/>
            <p:nvPr/>
          </p:nvSpPr>
          <p:spPr bwMode="auto">
            <a:xfrm>
              <a:off x="9770639" y="2359070"/>
              <a:ext cx="1814091" cy="761068"/>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200" dirty="0">
                <a:solidFill>
                  <a:schemeClr val="bg1"/>
                </a:solidFill>
                <a:latin typeface="+mj-lt"/>
              </a:endParaRPr>
            </a:p>
          </p:txBody>
        </p:sp>
        <p:sp>
          <p:nvSpPr>
            <p:cNvPr id="178" name="Rounded Rectangle 177">
              <a:extLst>
                <a:ext uri="{FF2B5EF4-FFF2-40B4-BE49-F238E27FC236}">
                  <a16:creationId xmlns:a16="http://schemas.microsoft.com/office/drawing/2014/main" id="{AAD4DAE8-9877-F24E-89B6-9CE6A9A0AB50}"/>
                </a:ext>
              </a:extLst>
            </p:cNvPr>
            <p:cNvSpPr/>
            <p:nvPr/>
          </p:nvSpPr>
          <p:spPr bwMode="auto">
            <a:xfrm>
              <a:off x="10012807" y="2359069"/>
              <a:ext cx="1329754" cy="761068"/>
            </a:xfrm>
            <a:prstGeom prst="roundRect">
              <a:avLst>
                <a:gd name="adj" fmla="val 4962"/>
              </a:avLst>
            </a:prstGeom>
            <a:no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400"/>
                </a:spcAft>
              </a:pPr>
              <a:r>
                <a:rPr lang="en-US" sz="1200" b="1" dirty="0">
                  <a:solidFill>
                    <a:schemeClr val="bg1"/>
                  </a:solidFill>
                  <a:latin typeface="Segoe UI" charset="0"/>
                  <a:ea typeface="Segoe UI" charset="0"/>
                  <a:cs typeface="Segoe UI" charset="0"/>
                </a:rPr>
                <a:t>App 3</a:t>
              </a:r>
            </a:p>
            <a:p>
              <a:pPr algn="ctr"/>
              <a:r>
                <a:rPr lang="en-US" sz="1200" dirty="0">
                  <a:gradFill>
                    <a:gsLst>
                      <a:gs pos="0">
                        <a:srgbClr val="FFFFFF"/>
                      </a:gs>
                      <a:gs pos="100000">
                        <a:srgbClr val="FFFFFF"/>
                      </a:gs>
                    </a:gsLst>
                    <a:lin ang="5400000" scaled="0"/>
                  </a:gradFill>
                  <a:cs typeface="Segoe UI" pitchFamily="34" charset="0"/>
                </a:rPr>
                <a:t>Binaries/Libraries</a:t>
              </a:r>
              <a:endParaRPr lang="en-US" sz="1200" dirty="0">
                <a:solidFill>
                  <a:schemeClr val="bg1"/>
                </a:solidFill>
                <a:latin typeface="+mj-lt"/>
              </a:endParaRPr>
            </a:p>
          </p:txBody>
        </p:sp>
        <p:sp>
          <p:nvSpPr>
            <p:cNvPr id="179" name="Rectangle 178">
              <a:extLst>
                <a:ext uri="{FF2B5EF4-FFF2-40B4-BE49-F238E27FC236}">
                  <a16:creationId xmlns:a16="http://schemas.microsoft.com/office/drawing/2014/main" id="{209B4123-273F-A14A-A533-19E92F0A1889}"/>
                </a:ext>
              </a:extLst>
            </p:cNvPr>
            <p:cNvSpPr/>
            <p:nvPr/>
          </p:nvSpPr>
          <p:spPr bwMode="auto">
            <a:xfrm>
              <a:off x="5222844" y="3405552"/>
              <a:ext cx="6494773" cy="761068"/>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ounded Rectangle 180">
              <a:extLst>
                <a:ext uri="{FF2B5EF4-FFF2-40B4-BE49-F238E27FC236}">
                  <a16:creationId xmlns:a16="http://schemas.microsoft.com/office/drawing/2014/main" id="{AAD4DAE8-9877-F24E-89B6-9CE6A9A0AB50}"/>
                </a:ext>
              </a:extLst>
            </p:cNvPr>
            <p:cNvSpPr/>
            <p:nvPr/>
          </p:nvSpPr>
          <p:spPr bwMode="auto">
            <a:xfrm>
              <a:off x="6756936" y="3405551"/>
              <a:ext cx="3426590" cy="761068"/>
            </a:xfrm>
            <a:prstGeom prst="roundRect">
              <a:avLst>
                <a:gd name="adj" fmla="val 4962"/>
              </a:avLst>
            </a:prstGeom>
            <a:no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Segoe UI" charset="0"/>
                  <a:ea typeface="Segoe UI" charset="0"/>
                  <a:cs typeface="Segoe UI" charset="0"/>
                </a:rPr>
                <a:t>Linux-Based Host Operating System</a:t>
              </a:r>
            </a:p>
            <a:p>
              <a:pPr algn="ctr"/>
              <a:r>
                <a:rPr lang="en-US" sz="1200" dirty="0">
                  <a:gradFill>
                    <a:gsLst>
                      <a:gs pos="0">
                        <a:srgbClr val="FFFFFF"/>
                      </a:gs>
                      <a:gs pos="100000">
                        <a:srgbClr val="FFFFFF"/>
                      </a:gs>
                    </a:gsLst>
                    <a:lin ang="5400000" scaled="0"/>
                  </a:gradFill>
                  <a:cs typeface="Segoe UI" pitchFamily="34" charset="0"/>
                </a:rPr>
                <a:t>with container support (e.g. </a:t>
              </a:r>
              <a:r>
                <a:rPr lang="en-US" sz="1200" dirty="0" err="1">
                  <a:gradFill>
                    <a:gsLst>
                      <a:gs pos="0">
                        <a:srgbClr val="FFFFFF"/>
                      </a:gs>
                      <a:gs pos="100000">
                        <a:srgbClr val="FFFFFF"/>
                      </a:gs>
                    </a:gsLst>
                    <a:lin ang="5400000" scaled="0"/>
                  </a:gradFill>
                  <a:cs typeface="Segoe UI" pitchFamily="34" charset="0"/>
                </a:rPr>
                <a:t>Debian</a:t>
              </a:r>
              <a:r>
                <a:rPr lang="en-US" sz="1200" dirty="0">
                  <a:gradFill>
                    <a:gsLst>
                      <a:gs pos="0">
                        <a:srgbClr val="FFFFFF"/>
                      </a:gs>
                      <a:gs pos="100000">
                        <a:srgbClr val="FFFFFF"/>
                      </a:gs>
                    </a:gsLst>
                    <a:lin ang="5400000" scaled="0"/>
                  </a:gradFill>
                  <a:cs typeface="Segoe UI" pitchFamily="34" charset="0"/>
                </a:rPr>
                <a:t>)</a:t>
              </a:r>
              <a:endParaRPr lang="en-US" sz="1200" dirty="0">
                <a:solidFill>
                  <a:schemeClr val="bg1"/>
                </a:solidFill>
                <a:latin typeface="+mj-lt"/>
              </a:endParaRPr>
            </a:p>
          </p:txBody>
        </p:sp>
        <p:sp>
          <p:nvSpPr>
            <p:cNvPr id="182" name="Rectangle 181">
              <a:extLst>
                <a:ext uri="{FF2B5EF4-FFF2-40B4-BE49-F238E27FC236}">
                  <a16:creationId xmlns:a16="http://schemas.microsoft.com/office/drawing/2014/main" id="{209B4123-273F-A14A-A533-19E92F0A1889}"/>
                </a:ext>
              </a:extLst>
            </p:cNvPr>
            <p:cNvSpPr/>
            <p:nvPr/>
          </p:nvSpPr>
          <p:spPr bwMode="auto">
            <a:xfrm>
              <a:off x="5222844" y="4307656"/>
              <a:ext cx="6494773" cy="761068"/>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ounded Rectangle 182">
              <a:extLst>
                <a:ext uri="{FF2B5EF4-FFF2-40B4-BE49-F238E27FC236}">
                  <a16:creationId xmlns:a16="http://schemas.microsoft.com/office/drawing/2014/main" id="{AAD4DAE8-9877-F24E-89B6-9CE6A9A0AB50}"/>
                </a:ext>
              </a:extLst>
            </p:cNvPr>
            <p:cNvSpPr/>
            <p:nvPr/>
          </p:nvSpPr>
          <p:spPr bwMode="auto">
            <a:xfrm>
              <a:off x="6756936" y="4307655"/>
              <a:ext cx="3426590" cy="761068"/>
            </a:xfrm>
            <a:prstGeom prst="roundRect">
              <a:avLst>
                <a:gd name="adj" fmla="val 4962"/>
              </a:avLst>
            </a:prstGeom>
            <a:no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Segoe UI" charset="0"/>
                  <a:ea typeface="Segoe UI" charset="0"/>
                  <a:cs typeface="Segoe UI" charset="0"/>
                </a:rPr>
                <a:t>Infrastructure</a:t>
              </a:r>
            </a:p>
            <a:p>
              <a:pPr algn="ctr"/>
              <a:r>
                <a:rPr lang="en-US" sz="1200" dirty="0">
                  <a:gradFill>
                    <a:gsLst>
                      <a:gs pos="0">
                        <a:srgbClr val="FFFFFF"/>
                      </a:gs>
                      <a:gs pos="100000">
                        <a:srgbClr val="FFFFFF"/>
                      </a:gs>
                    </a:gsLst>
                    <a:lin ang="5400000" scaled="0"/>
                  </a:gradFill>
                  <a:cs typeface="Segoe UI" pitchFamily="34" charset="0"/>
                </a:rPr>
                <a:t>Host server (physical or virtual)</a:t>
              </a:r>
              <a:endParaRPr lang="en-US" sz="1200" dirty="0">
                <a:solidFill>
                  <a:schemeClr val="bg1"/>
                </a:solidFill>
                <a:latin typeface="+mj-lt"/>
              </a:endParaRPr>
            </a:p>
          </p:txBody>
        </p:sp>
      </p:grpSp>
      <p:sp>
        <p:nvSpPr>
          <p:cNvPr id="22" name="Rectangle 21">
            <a:extLst>
              <a:ext uri="{FF2B5EF4-FFF2-40B4-BE49-F238E27FC236}">
                <a16:creationId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a:solidFill>
                  <a:schemeClr val="tx2"/>
                </a:solidFill>
                <a:latin typeface="+mj-lt"/>
              </a:rPr>
              <a:t>Container A</a:t>
            </a:r>
          </a:p>
        </p:txBody>
      </p:sp>
      <p:sp>
        <p:nvSpPr>
          <p:cNvPr id="23" name="Rectangle 22">
            <a:extLst>
              <a:ext uri="{FF2B5EF4-FFF2-40B4-BE49-F238E27FC236}">
                <a16:creationId xmlns:a16="http://schemas.microsoft.com/office/drawing/2014/main" id="{BCBF3059-2EB8-B043-B66C-0D15D523D7FF}"/>
              </a:ext>
            </a:extLst>
          </p:cNvPr>
          <p:cNvSpPr/>
          <p:nvPr/>
        </p:nvSpPr>
        <p:spPr>
          <a:xfrm>
            <a:off x="465137" y="2053208"/>
            <a:ext cx="4380783" cy="523220"/>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Isolation from kernel-level container support</a:t>
            </a:r>
          </a:p>
          <a:p>
            <a:pPr marL="285750" indent="-285750">
              <a:buClr>
                <a:schemeClr val="tx2"/>
              </a:buClr>
              <a:buFont typeface="Arial" panose="020B0604020202020204" pitchFamily="34" charset="0"/>
              <a:buChar char="•"/>
            </a:pPr>
            <a:r>
              <a:rPr lang="en-US" sz="1400" dirty="0">
                <a:solidFill>
                  <a:schemeClr val="bg1"/>
                </a:solidFill>
              </a:rPr>
              <a:t>Containers are started from images</a:t>
            </a:r>
          </a:p>
        </p:txBody>
      </p:sp>
      <p:sp>
        <p:nvSpPr>
          <p:cNvPr id="24" name="Rectangle 23">
            <a:extLst>
              <a:ext uri="{FF2B5EF4-FFF2-40B4-BE49-F238E27FC236}">
                <a16:creationId xmlns:a16="http://schemas.microsoft.com/office/drawing/2014/main" id="{941C0FD9-591A-C149-A27D-8C4F757D293D}"/>
              </a:ext>
            </a:extLst>
          </p:cNvPr>
          <p:cNvSpPr/>
          <p:nvPr/>
        </p:nvSpPr>
        <p:spPr>
          <a:xfrm>
            <a:off x="465136" y="2827243"/>
            <a:ext cx="3944769" cy="307777"/>
          </a:xfrm>
          <a:prstGeom prst="rect">
            <a:avLst/>
          </a:prstGeom>
        </p:spPr>
        <p:txBody>
          <a:bodyPr wrap="square">
            <a:spAutoFit/>
          </a:bodyPr>
          <a:lstStyle/>
          <a:p>
            <a:r>
              <a:rPr lang="en-US" sz="1400" b="1" dirty="0">
                <a:solidFill>
                  <a:schemeClr val="tx2"/>
                </a:solidFill>
                <a:latin typeface="+mj-lt"/>
              </a:rPr>
              <a:t>Container B</a:t>
            </a:r>
          </a:p>
        </p:txBody>
      </p:sp>
      <p:sp>
        <p:nvSpPr>
          <p:cNvPr id="25" name="Rectangle 24">
            <a:extLst>
              <a:ext uri="{FF2B5EF4-FFF2-40B4-BE49-F238E27FC236}">
                <a16:creationId xmlns:a16="http://schemas.microsoft.com/office/drawing/2014/main" id="{BCBF3059-2EB8-B043-B66C-0D15D523D7FF}"/>
              </a:ext>
            </a:extLst>
          </p:cNvPr>
          <p:cNvSpPr/>
          <p:nvPr/>
        </p:nvSpPr>
        <p:spPr>
          <a:xfrm>
            <a:off x="465137" y="3202232"/>
            <a:ext cx="4380783" cy="307777"/>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Binaries depend on specific OS/kernel</a:t>
            </a:r>
          </a:p>
        </p:txBody>
      </p:sp>
      <p:sp>
        <p:nvSpPr>
          <p:cNvPr id="26" name="Rectangle 25">
            <a:extLst>
              <a:ext uri="{FF2B5EF4-FFF2-40B4-BE49-F238E27FC236}">
                <a16:creationId xmlns:a16="http://schemas.microsoft.com/office/drawing/2014/main" id="{941C0FD9-591A-C149-A27D-8C4F757D293D}"/>
              </a:ext>
            </a:extLst>
          </p:cNvPr>
          <p:cNvSpPr/>
          <p:nvPr/>
        </p:nvSpPr>
        <p:spPr>
          <a:xfrm>
            <a:off x="465136" y="3753637"/>
            <a:ext cx="3944769" cy="307777"/>
          </a:xfrm>
          <a:prstGeom prst="rect">
            <a:avLst/>
          </a:prstGeom>
        </p:spPr>
        <p:txBody>
          <a:bodyPr wrap="square">
            <a:spAutoFit/>
          </a:bodyPr>
          <a:lstStyle/>
          <a:p>
            <a:r>
              <a:rPr lang="en-US" sz="1400" b="1" dirty="0">
                <a:solidFill>
                  <a:schemeClr val="tx2"/>
                </a:solidFill>
                <a:latin typeface="+mj-lt"/>
              </a:rPr>
              <a:t>Container C</a:t>
            </a:r>
          </a:p>
        </p:txBody>
      </p:sp>
      <p:sp>
        <p:nvSpPr>
          <p:cNvPr id="27" name="Rectangle 26">
            <a:extLst>
              <a:ext uri="{FF2B5EF4-FFF2-40B4-BE49-F238E27FC236}">
                <a16:creationId xmlns:a16="http://schemas.microsoft.com/office/drawing/2014/main" id="{BCBF3059-2EB8-B043-B66C-0D15D523D7FF}"/>
              </a:ext>
            </a:extLst>
          </p:cNvPr>
          <p:cNvSpPr/>
          <p:nvPr/>
        </p:nvSpPr>
        <p:spPr>
          <a:xfrm>
            <a:off x="465137" y="4128626"/>
            <a:ext cx="4380783" cy="307777"/>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No guest OS needed</a:t>
            </a:r>
          </a:p>
        </p:txBody>
      </p:sp>
    </p:spTree>
    <p:extLst>
      <p:ext uri="{BB962C8B-B14F-4D97-AF65-F5344CB8AC3E}">
        <p14:creationId xmlns:p14="http://schemas.microsoft.com/office/powerpoint/2010/main" val="522474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3067771" cy="410369"/>
          </a:xfrm>
        </p:spPr>
        <p:txBody>
          <a:bodyPr/>
          <a:lstStyle/>
          <a:p>
            <a:r>
              <a:rPr lang="en-US" dirty="0">
                <a:solidFill>
                  <a:schemeClr val="bg1"/>
                </a:solidFill>
              </a:rPr>
              <a:t>What is Docker?</a:t>
            </a:r>
          </a:p>
        </p:txBody>
      </p:sp>
      <p:sp>
        <p:nvSpPr>
          <p:cNvPr id="24" name="Rectangle 23">
            <a:extLst>
              <a:ext uri="{FF2B5EF4-FFF2-40B4-BE49-F238E27FC236}">
                <a16:creationId xmlns:a16="http://schemas.microsoft.com/office/drawing/2014/main" id="{209B4123-273F-A14A-A533-19E92F0A1889}"/>
              </a:ext>
            </a:extLst>
          </p:cNvPr>
          <p:cNvSpPr/>
          <p:nvPr/>
        </p:nvSpPr>
        <p:spPr bwMode="auto">
          <a:xfrm>
            <a:off x="2378335" y="3476014"/>
            <a:ext cx="4102613" cy="1282706"/>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ounded Rectangle 39">
            <a:extLst>
              <a:ext uri="{FF2B5EF4-FFF2-40B4-BE49-F238E27FC236}">
                <a16:creationId xmlns:a16="http://schemas.microsoft.com/office/drawing/2014/main" id="{E74F948E-9257-BE41-91B8-81ED4BC18577}"/>
              </a:ext>
            </a:extLst>
          </p:cNvPr>
          <p:cNvSpPr/>
          <p:nvPr/>
        </p:nvSpPr>
        <p:spPr bwMode="auto">
          <a:xfrm>
            <a:off x="2626924" y="3752883"/>
            <a:ext cx="3592903" cy="693199"/>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600" dirty="0">
                <a:solidFill>
                  <a:srgbClr val="0078D4"/>
                </a:solidFill>
                <a:latin typeface="+mj-lt"/>
              </a:rPr>
              <a:t>  Server Docker Daemon</a:t>
            </a:r>
          </a:p>
        </p:txBody>
      </p:sp>
      <p:sp>
        <p:nvSpPr>
          <p:cNvPr id="26" name="Rounded Rectangle 25">
            <a:extLst>
              <a:ext uri="{FF2B5EF4-FFF2-40B4-BE49-F238E27FC236}">
                <a16:creationId xmlns:a16="http://schemas.microsoft.com/office/drawing/2014/main" id="{62C19242-73D2-D246-B375-A7CF9705CCD6}"/>
              </a:ext>
            </a:extLst>
          </p:cNvPr>
          <p:cNvSpPr/>
          <p:nvPr/>
        </p:nvSpPr>
        <p:spPr bwMode="auto">
          <a:xfrm>
            <a:off x="2378335" y="2991646"/>
            <a:ext cx="4102613" cy="484364"/>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600" dirty="0">
                <a:latin typeface="+mj-lt"/>
              </a:rPr>
              <a:t>Rest API</a:t>
            </a:r>
            <a:endParaRPr lang="x-none" sz="1600" dirty="0">
              <a:latin typeface="+mj-lt"/>
            </a:endParaRPr>
          </a:p>
        </p:txBody>
      </p:sp>
      <p:sp>
        <p:nvSpPr>
          <p:cNvPr id="103" name="Rounded Rectangle 102">
            <a:extLst>
              <a:ext uri="{FF2B5EF4-FFF2-40B4-BE49-F238E27FC236}">
                <a16:creationId xmlns:a16="http://schemas.microsoft.com/office/drawing/2014/main" id="{9E35A2DC-8B57-6746-BCDB-103B31F2CE9F}"/>
              </a:ext>
            </a:extLst>
          </p:cNvPr>
          <p:cNvSpPr/>
          <p:nvPr/>
        </p:nvSpPr>
        <p:spPr bwMode="auto">
          <a:xfrm>
            <a:off x="2165742" y="2189677"/>
            <a:ext cx="4539734" cy="588782"/>
          </a:xfrm>
          <a:prstGeom prst="roundRect">
            <a:avLst>
              <a:gd name="adj" fmla="val 0"/>
            </a:avLst>
          </a:prstGeom>
          <a:solidFill>
            <a:schemeClr val="accent5"/>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dirty="0">
                <a:solidFill>
                  <a:schemeClr val="tx1"/>
                </a:solidFill>
                <a:latin typeface="+mj-lt"/>
              </a:rPr>
              <a:t>Client Docker CLI</a:t>
            </a:r>
            <a:endParaRPr lang="x-none" dirty="0">
              <a:solidFill>
                <a:schemeClr val="tx1"/>
              </a:solidFill>
              <a:latin typeface="+mj-lt"/>
            </a:endParaRPr>
          </a:p>
        </p:txBody>
      </p:sp>
      <p:sp>
        <p:nvSpPr>
          <p:cNvPr id="104" name="Rectangle 103">
            <a:extLst>
              <a:ext uri="{FF2B5EF4-FFF2-40B4-BE49-F238E27FC236}">
                <a16:creationId xmlns:a16="http://schemas.microsoft.com/office/drawing/2014/main" id="{AE9E5C4E-DDE5-8845-B6D9-366AB6E860C1}"/>
              </a:ext>
            </a:extLst>
          </p:cNvPr>
          <p:cNvSpPr/>
          <p:nvPr/>
        </p:nvSpPr>
        <p:spPr bwMode="auto">
          <a:xfrm>
            <a:off x="2165742" y="2778459"/>
            <a:ext cx="4539734" cy="2193450"/>
          </a:xfrm>
          <a:prstGeom prst="rect">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2794392" y="3941959"/>
            <a:ext cx="469996" cy="337266"/>
          </a:xfrm>
          <a:prstGeom prst="rect">
            <a:avLst/>
          </a:prstGeom>
        </p:spPr>
      </p:pic>
      <p:grpSp>
        <p:nvGrpSpPr>
          <p:cNvPr id="20" name="Group 19"/>
          <p:cNvGrpSpPr/>
          <p:nvPr/>
        </p:nvGrpSpPr>
        <p:grpSpPr>
          <a:xfrm>
            <a:off x="7401214" y="2189677"/>
            <a:ext cx="2869518" cy="2782232"/>
            <a:chOff x="4647160" y="2391155"/>
            <a:chExt cx="2292131" cy="2222408"/>
          </a:xfrm>
        </p:grpSpPr>
        <p:sp>
          <p:nvSpPr>
            <p:cNvPr id="9" name="Rounded Rectangle 8"/>
            <p:cNvSpPr/>
            <p:nvPr/>
          </p:nvSpPr>
          <p:spPr bwMode="auto">
            <a:xfrm>
              <a:off x="4647160" y="2391155"/>
              <a:ext cx="2292131" cy="2222408"/>
            </a:xfrm>
            <a:prstGeom prst="roundRect">
              <a:avLst>
                <a:gd name="adj" fmla="val 896"/>
              </a:avLst>
            </a:prstGeom>
            <a:solidFill>
              <a:srgbClr val="3C3C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ounded Rectangle 117">
              <a:extLst>
                <a:ext uri="{FF2B5EF4-FFF2-40B4-BE49-F238E27FC236}">
                  <a16:creationId xmlns:a16="http://schemas.microsoft.com/office/drawing/2014/main" id="{9E35A2DC-8B57-6746-BCDB-103B31F2CE9F}"/>
                </a:ext>
              </a:extLst>
            </p:cNvPr>
            <p:cNvSpPr/>
            <p:nvPr/>
          </p:nvSpPr>
          <p:spPr bwMode="auto">
            <a:xfrm>
              <a:off x="4647160" y="2391155"/>
              <a:ext cx="2292131" cy="470311"/>
            </a:xfrm>
            <a:prstGeom prst="roundRect">
              <a:avLst>
                <a:gd name="adj" fmla="val 0"/>
              </a:avLst>
            </a:prstGeom>
            <a:solidFill>
              <a:srgbClr val="0078D4"/>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dirty="0">
                  <a:solidFill>
                    <a:schemeClr val="bg1"/>
                  </a:solidFill>
                  <a:latin typeface="+mj-lt"/>
                </a:rPr>
                <a:t>Manages</a:t>
              </a:r>
              <a:endParaRPr lang="x-none" dirty="0">
                <a:solidFill>
                  <a:schemeClr val="bg1"/>
                </a:solidFill>
                <a:latin typeface="+mj-lt"/>
              </a:endParaRPr>
            </a:p>
          </p:txBody>
        </p:sp>
        <p:sp>
          <p:nvSpPr>
            <p:cNvPr id="119" name="Rectangle 118">
              <a:extLst>
                <a:ext uri="{FF2B5EF4-FFF2-40B4-BE49-F238E27FC236}">
                  <a16:creationId xmlns:a16="http://schemas.microsoft.com/office/drawing/2014/main" id="{BCBF3059-2EB8-B043-B66C-0D15D523D7FF}"/>
                </a:ext>
              </a:extLst>
            </p:cNvPr>
            <p:cNvSpPr/>
            <p:nvPr/>
          </p:nvSpPr>
          <p:spPr>
            <a:xfrm>
              <a:off x="4897954" y="3260461"/>
              <a:ext cx="1684955" cy="860467"/>
            </a:xfrm>
            <a:prstGeom prst="rect">
              <a:avLst/>
            </a:prstGeom>
          </p:spPr>
          <p:txBody>
            <a:bodyPr wrap="square">
              <a:spAutoFit/>
            </a:bodyPr>
            <a:lstStyle/>
            <a:p>
              <a:pPr marL="285750" indent="-285750">
                <a:buClr>
                  <a:schemeClr val="tx2"/>
                </a:buClr>
                <a:buFont typeface="Arial" panose="020B0604020202020204" pitchFamily="34" charset="0"/>
                <a:buChar char="•"/>
              </a:pPr>
              <a:r>
                <a:rPr lang="en-US" sz="1600" dirty="0">
                  <a:solidFill>
                    <a:schemeClr val="bg1"/>
                  </a:solidFill>
                </a:rPr>
                <a:t>Container</a:t>
              </a:r>
            </a:p>
            <a:p>
              <a:pPr marL="285750" indent="-285750">
                <a:buClr>
                  <a:schemeClr val="tx2"/>
                </a:buClr>
                <a:buFont typeface="Arial" panose="020B0604020202020204" pitchFamily="34" charset="0"/>
                <a:buChar char="•"/>
              </a:pPr>
              <a:r>
                <a:rPr lang="en-US" sz="1600" dirty="0">
                  <a:solidFill>
                    <a:schemeClr val="bg1"/>
                  </a:solidFill>
                </a:rPr>
                <a:t>Network</a:t>
              </a:r>
            </a:p>
            <a:p>
              <a:pPr marL="285750" indent="-285750">
                <a:buClr>
                  <a:schemeClr val="tx2"/>
                </a:buClr>
                <a:buFont typeface="Arial" panose="020B0604020202020204" pitchFamily="34" charset="0"/>
                <a:buChar char="•"/>
              </a:pPr>
              <a:r>
                <a:rPr lang="en-US" sz="1600" dirty="0">
                  <a:solidFill>
                    <a:schemeClr val="bg1"/>
                  </a:solidFill>
                </a:rPr>
                <a:t>Image</a:t>
              </a:r>
            </a:p>
            <a:p>
              <a:pPr marL="285750" indent="-285750">
                <a:buClr>
                  <a:schemeClr val="tx2"/>
                </a:buClr>
                <a:buFont typeface="Arial" panose="020B0604020202020204" pitchFamily="34" charset="0"/>
                <a:buChar char="•"/>
              </a:pPr>
              <a:r>
                <a:rPr lang="en-US" sz="1600" dirty="0">
                  <a:solidFill>
                    <a:schemeClr val="bg1"/>
                  </a:solidFill>
                </a:rPr>
                <a:t>Data Volumes</a:t>
              </a:r>
            </a:p>
          </p:txBody>
        </p:sp>
      </p:grpSp>
      <p:cxnSp>
        <p:nvCxnSpPr>
          <p:cNvPr id="17" name="Straight Connector 16"/>
          <p:cNvCxnSpPr/>
          <p:nvPr/>
        </p:nvCxnSpPr>
        <p:spPr>
          <a:xfrm>
            <a:off x="6705476" y="3580793"/>
            <a:ext cx="695738" cy="1"/>
          </a:xfrm>
          <a:prstGeom prst="line">
            <a:avLst/>
          </a:prstGeom>
          <a:ln w="254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6238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5367626" cy="410369"/>
          </a:xfrm>
        </p:spPr>
        <p:txBody>
          <a:bodyPr/>
          <a:lstStyle/>
          <a:p>
            <a:r>
              <a:rPr lang="en-US" dirty="0">
                <a:solidFill>
                  <a:schemeClr val="bg1"/>
                </a:solidFill>
              </a:rPr>
              <a:t>Container Anatomy</a:t>
            </a:r>
          </a:p>
        </p:txBody>
      </p:sp>
      <p:sp>
        <p:nvSpPr>
          <p:cNvPr id="143" name="Rectangle 142">
            <a:extLst>
              <a:ext uri="{FF2B5EF4-FFF2-40B4-BE49-F238E27FC236}">
                <a16:creationId xmlns:a16="http://schemas.microsoft.com/office/drawing/2014/main" id="{BCBF3059-2EB8-B043-B66C-0D15D523D7FF}"/>
              </a:ext>
            </a:extLst>
          </p:cNvPr>
          <p:cNvSpPr/>
          <p:nvPr/>
        </p:nvSpPr>
        <p:spPr>
          <a:xfrm>
            <a:off x="465137" y="1958775"/>
            <a:ext cx="4289743" cy="923330"/>
          </a:xfrm>
          <a:prstGeom prst="rect">
            <a:avLst/>
          </a:prstGeom>
        </p:spPr>
        <p:txBody>
          <a:bodyPr wrap="square">
            <a:spAutoFit/>
          </a:bodyPr>
          <a:lstStyle/>
          <a:p>
            <a:pPr marL="285750" indent="-285750">
              <a:buClr>
                <a:schemeClr val="accent5"/>
              </a:buClr>
              <a:buFont typeface="Arial" panose="020B0604020202020204" pitchFamily="34" charset="0"/>
              <a:buChar char="•"/>
            </a:pPr>
            <a:r>
              <a:rPr lang="en-US" dirty="0">
                <a:solidFill>
                  <a:schemeClr val="bg1"/>
                </a:solidFill>
                <a:latin typeface="+mj-lt"/>
              </a:rPr>
              <a:t>Container images</a:t>
            </a:r>
          </a:p>
          <a:p>
            <a:pPr marL="285750" indent="-285750">
              <a:buClr>
                <a:schemeClr val="accent5"/>
              </a:buClr>
              <a:buFont typeface="Arial" panose="020B0604020202020204" pitchFamily="34" charset="0"/>
              <a:buChar char="•"/>
            </a:pPr>
            <a:r>
              <a:rPr lang="en-US" dirty="0">
                <a:solidFill>
                  <a:schemeClr val="bg1"/>
                </a:solidFill>
                <a:latin typeface="+mj-lt"/>
              </a:rPr>
              <a:t>The container</a:t>
            </a:r>
          </a:p>
          <a:p>
            <a:pPr marL="285750" indent="-285750">
              <a:buClr>
                <a:schemeClr val="accent5"/>
              </a:buClr>
              <a:buFont typeface="Arial" panose="020B0604020202020204" pitchFamily="34" charset="0"/>
              <a:buChar char="•"/>
            </a:pPr>
            <a:r>
              <a:rPr lang="en-US" dirty="0">
                <a:solidFill>
                  <a:schemeClr val="bg1"/>
                </a:solidFill>
                <a:latin typeface="+mj-lt"/>
              </a:rPr>
              <a:t>Container tooling</a:t>
            </a:r>
          </a:p>
        </p:txBody>
      </p:sp>
      <p:grpSp>
        <p:nvGrpSpPr>
          <p:cNvPr id="10" name="Group 9"/>
          <p:cNvGrpSpPr/>
          <p:nvPr/>
        </p:nvGrpSpPr>
        <p:grpSpPr>
          <a:xfrm>
            <a:off x="5186257" y="1479886"/>
            <a:ext cx="6136258" cy="4034752"/>
            <a:chOff x="5186257" y="1215262"/>
            <a:chExt cx="6136258" cy="4034752"/>
          </a:xfrm>
        </p:grpSpPr>
        <p:sp>
          <p:nvSpPr>
            <p:cNvPr id="56" name="Rounded Rectangle 55">
              <a:extLst>
                <a:ext uri="{FF2B5EF4-FFF2-40B4-BE49-F238E27FC236}">
                  <a16:creationId xmlns:a16="http://schemas.microsoft.com/office/drawing/2014/main" id="{9E35A2DC-8B57-6746-BCDB-103B31F2CE9F}"/>
                </a:ext>
              </a:extLst>
            </p:cNvPr>
            <p:cNvSpPr/>
            <p:nvPr/>
          </p:nvSpPr>
          <p:spPr bwMode="auto">
            <a:xfrm>
              <a:off x="5186257" y="1215262"/>
              <a:ext cx="2204198" cy="625629"/>
            </a:xfrm>
            <a:prstGeom prst="roundRect">
              <a:avLst>
                <a:gd name="adj" fmla="val 1850"/>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r>
                <a:rPr lang="en-US" sz="1200" dirty="0">
                  <a:solidFill>
                    <a:schemeClr val="bg1"/>
                  </a:solidFill>
                  <a:latin typeface="+mj-lt"/>
                </a:rPr>
                <a:t>Container layer (Thin r/w)</a:t>
              </a:r>
              <a:endParaRPr lang="x-none" sz="1200" dirty="0">
                <a:solidFill>
                  <a:schemeClr val="bg1"/>
                </a:solidFill>
                <a:latin typeface="+mj-lt"/>
              </a:endParaRPr>
            </a:p>
          </p:txBody>
        </p:sp>
        <p:sp>
          <p:nvSpPr>
            <p:cNvPr id="58" name="Rounded Rectangle 57">
              <a:extLst>
                <a:ext uri="{FF2B5EF4-FFF2-40B4-BE49-F238E27FC236}">
                  <a16:creationId xmlns:a16="http://schemas.microsoft.com/office/drawing/2014/main" id="{AAD4DAE8-9877-F24E-89B6-9CE6A9A0AB50}"/>
                </a:ext>
              </a:extLst>
            </p:cNvPr>
            <p:cNvSpPr/>
            <p:nvPr/>
          </p:nvSpPr>
          <p:spPr bwMode="auto">
            <a:xfrm>
              <a:off x="5186259" y="2348808"/>
              <a:ext cx="3187211" cy="62563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Your Application</a:t>
              </a:r>
            </a:p>
          </p:txBody>
        </p:sp>
        <p:sp>
          <p:nvSpPr>
            <p:cNvPr id="59" name="Rounded Rectangle 58">
              <a:extLst>
                <a:ext uri="{FF2B5EF4-FFF2-40B4-BE49-F238E27FC236}">
                  <a16:creationId xmlns:a16="http://schemas.microsoft.com/office/drawing/2014/main" id="{AAD4DAE8-9877-F24E-89B6-9CE6A9A0AB50}"/>
                </a:ext>
              </a:extLst>
            </p:cNvPr>
            <p:cNvSpPr/>
            <p:nvPr/>
          </p:nvSpPr>
          <p:spPr bwMode="auto">
            <a:xfrm>
              <a:off x="5186257" y="3107333"/>
              <a:ext cx="4170228" cy="62563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Updates/Patches/Additional tools</a:t>
              </a:r>
            </a:p>
          </p:txBody>
        </p:sp>
        <p:sp>
          <p:nvSpPr>
            <p:cNvPr id="60" name="Rounded Rectangle 59">
              <a:extLst>
                <a:ext uri="{FF2B5EF4-FFF2-40B4-BE49-F238E27FC236}">
                  <a16:creationId xmlns:a16="http://schemas.microsoft.com/office/drawing/2014/main" id="{AAD4DAE8-9877-F24E-89B6-9CE6A9A0AB50}"/>
                </a:ext>
              </a:extLst>
            </p:cNvPr>
            <p:cNvSpPr/>
            <p:nvPr/>
          </p:nvSpPr>
          <p:spPr bwMode="auto">
            <a:xfrm>
              <a:off x="5186258" y="3865858"/>
              <a:ext cx="5153242" cy="62563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Frameworks and Tools</a:t>
              </a:r>
            </a:p>
          </p:txBody>
        </p:sp>
        <p:sp>
          <p:nvSpPr>
            <p:cNvPr id="61" name="Rounded Rectangle 60">
              <a:extLst>
                <a:ext uri="{FF2B5EF4-FFF2-40B4-BE49-F238E27FC236}">
                  <a16:creationId xmlns:a16="http://schemas.microsoft.com/office/drawing/2014/main" id="{AAD4DAE8-9877-F24E-89B6-9CE6A9A0AB50}"/>
                </a:ext>
              </a:extLst>
            </p:cNvPr>
            <p:cNvSpPr/>
            <p:nvPr/>
          </p:nvSpPr>
          <p:spPr bwMode="auto">
            <a:xfrm>
              <a:off x="5186258" y="4624384"/>
              <a:ext cx="6136257" cy="62563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Base OS layer</a:t>
              </a:r>
            </a:p>
          </p:txBody>
        </p:sp>
        <p:pic>
          <p:nvPicPr>
            <p:cNvPr id="6" name="Picture 5"/>
            <p:cNvPicPr>
              <a:picLocks noChangeAspect="1"/>
            </p:cNvPicPr>
            <p:nvPr/>
          </p:nvPicPr>
          <p:blipFill>
            <a:blip r:embed="rId3"/>
            <a:stretch>
              <a:fillRect/>
            </a:stretch>
          </p:blipFill>
          <p:spPr>
            <a:xfrm>
              <a:off x="5372933" y="2520922"/>
              <a:ext cx="281401" cy="281401"/>
            </a:xfrm>
            <a:prstGeom prst="rect">
              <a:avLst/>
            </a:prstGeom>
          </p:spPr>
        </p:pic>
        <p:pic>
          <p:nvPicPr>
            <p:cNvPr id="7" name="Picture 6"/>
            <p:cNvPicPr>
              <a:picLocks noChangeAspect="1"/>
            </p:cNvPicPr>
            <p:nvPr/>
          </p:nvPicPr>
          <p:blipFill>
            <a:blip r:embed="rId4"/>
            <a:stretch>
              <a:fillRect/>
            </a:stretch>
          </p:blipFill>
          <p:spPr>
            <a:xfrm>
              <a:off x="5397648" y="4001211"/>
              <a:ext cx="231970" cy="371150"/>
            </a:xfrm>
            <a:prstGeom prst="rect">
              <a:avLst/>
            </a:prstGeom>
          </p:spPr>
        </p:pic>
        <p:pic>
          <p:nvPicPr>
            <p:cNvPr id="8" name="Picture 7"/>
            <p:cNvPicPr>
              <a:picLocks noChangeAspect="1"/>
            </p:cNvPicPr>
            <p:nvPr/>
          </p:nvPicPr>
          <p:blipFill>
            <a:blip r:embed="rId5"/>
            <a:stretch>
              <a:fillRect/>
            </a:stretch>
          </p:blipFill>
          <p:spPr>
            <a:xfrm>
              <a:off x="5337821" y="3244336"/>
              <a:ext cx="351625" cy="351625"/>
            </a:xfrm>
            <a:prstGeom prst="rect">
              <a:avLst/>
            </a:prstGeom>
          </p:spPr>
        </p:pic>
        <p:pic>
          <p:nvPicPr>
            <p:cNvPr id="9" name="Picture 8"/>
            <p:cNvPicPr>
              <a:picLocks noChangeAspect="1"/>
            </p:cNvPicPr>
            <p:nvPr/>
          </p:nvPicPr>
          <p:blipFill>
            <a:blip r:embed="rId6"/>
            <a:stretch>
              <a:fillRect/>
            </a:stretch>
          </p:blipFill>
          <p:spPr>
            <a:xfrm>
              <a:off x="5372933" y="4796498"/>
              <a:ext cx="281401" cy="281401"/>
            </a:xfrm>
            <a:prstGeom prst="rect">
              <a:avLst/>
            </a:prstGeom>
          </p:spPr>
        </p:pic>
        <p:cxnSp>
          <p:nvCxnSpPr>
            <p:cNvPr id="4" name="Straight Arrow Connector 3"/>
            <p:cNvCxnSpPr>
              <a:stCxn id="56" idx="2"/>
            </p:cNvCxnSpPr>
            <p:nvPr/>
          </p:nvCxnSpPr>
          <p:spPr>
            <a:xfrm>
              <a:off x="6288356" y="1840891"/>
              <a:ext cx="0" cy="358299"/>
            </a:xfrm>
            <a:prstGeom prst="straightConnector1">
              <a:avLst/>
            </a:prstGeom>
            <a:ln w="25400">
              <a:solidFill>
                <a:schemeClr val="tx2"/>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7409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772" y="408063"/>
            <a:ext cx="6266014" cy="6178398"/>
          </a:xfrm>
          <a:prstGeom prst="rect">
            <a:avLst/>
          </a:prstGeom>
        </p:spPr>
      </p:pic>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3584348" cy="820738"/>
          </a:xfrm>
        </p:spPr>
        <p:txBody>
          <a:bodyPr/>
          <a:lstStyle/>
          <a:p>
            <a:r>
              <a:rPr lang="en-US" dirty="0" err="1">
                <a:solidFill>
                  <a:schemeClr val="bg1"/>
                </a:solidFill>
              </a:rPr>
              <a:t>Dockerfile</a:t>
            </a:r>
            <a:r>
              <a:rPr lang="en-US" dirty="0">
                <a:solidFill>
                  <a:schemeClr val="bg1"/>
                </a:solidFill>
              </a:rPr>
              <a:t> to </a:t>
            </a:r>
            <a:br>
              <a:rPr lang="en-US" dirty="0">
                <a:solidFill>
                  <a:schemeClr val="bg1"/>
                </a:solidFill>
              </a:rPr>
            </a:br>
            <a:r>
              <a:rPr lang="en-US" dirty="0">
                <a:solidFill>
                  <a:schemeClr val="bg1"/>
                </a:solidFill>
              </a:rPr>
              <a:t>Create Images</a:t>
            </a:r>
          </a:p>
        </p:txBody>
      </p:sp>
      <p:grpSp>
        <p:nvGrpSpPr>
          <p:cNvPr id="8" name="Group 7"/>
          <p:cNvGrpSpPr/>
          <p:nvPr/>
        </p:nvGrpSpPr>
        <p:grpSpPr>
          <a:xfrm>
            <a:off x="5627306" y="1344669"/>
            <a:ext cx="5129939" cy="4095236"/>
            <a:chOff x="4602997" y="1546147"/>
            <a:chExt cx="5129939" cy="4095236"/>
          </a:xfrm>
        </p:grpSpPr>
        <p:sp>
          <p:nvSpPr>
            <p:cNvPr id="5" name="Rounded Rectangle 4"/>
            <p:cNvSpPr/>
            <p:nvPr/>
          </p:nvSpPr>
          <p:spPr bwMode="auto">
            <a:xfrm>
              <a:off x="4602997" y="1546147"/>
              <a:ext cx="5129939" cy="4095236"/>
            </a:xfrm>
            <a:prstGeom prst="roundRect">
              <a:avLst>
                <a:gd name="adj" fmla="val 77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4881966" y="1852149"/>
              <a:ext cx="4510007" cy="3483232"/>
              <a:chOff x="5052447" y="1894680"/>
              <a:chExt cx="4510007" cy="3483232"/>
            </a:xfrm>
          </p:grpSpPr>
          <p:sp>
            <p:nvSpPr>
              <p:cNvPr id="3" name="Rounded Rectangle 2"/>
              <p:cNvSpPr/>
              <p:nvPr/>
            </p:nvSpPr>
            <p:spPr bwMode="auto">
              <a:xfrm>
                <a:off x="5052447" y="1894680"/>
                <a:ext cx="4510007" cy="3483232"/>
              </a:xfrm>
              <a:prstGeom prst="roundRect">
                <a:avLst>
                  <a:gd name="adj" fmla="val 718"/>
                </a:avLst>
              </a:prstGeom>
              <a:solidFill>
                <a:schemeClr val="bg1"/>
              </a:solid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Content Placeholder 4">
                <a:extLst>
                  <a:ext uri="{FF2B5EF4-FFF2-40B4-BE49-F238E27FC236}">
                    <a16:creationId xmlns:a16="http://schemas.microsoft.com/office/drawing/2014/main" id="{8BD3260E-862F-4CCE-9DB1-028B3214D80E}"/>
                  </a:ext>
                </a:extLst>
              </p:cNvPr>
              <p:cNvPicPr>
                <a:picLocks noChangeAspect="1"/>
              </p:cNvPicPr>
              <p:nvPr/>
            </p:nvPicPr>
            <p:blipFill rotWithShape="1">
              <a:blip r:embed="rId4"/>
              <a:srcRect l="382" t="-2" r="252" b="3"/>
              <a:stretch/>
            </p:blipFill>
            <p:spPr>
              <a:xfrm>
                <a:off x="5260401" y="2131041"/>
                <a:ext cx="4081100" cy="3152262"/>
              </a:xfrm>
              <a:prstGeom prst="rect">
                <a:avLst/>
              </a:prstGeom>
              <a:ln>
                <a:noFill/>
              </a:ln>
            </p:spPr>
          </p:pic>
        </p:grpSp>
      </p:grpSp>
    </p:spTree>
    <p:extLst>
      <p:ext uri="{BB962C8B-B14F-4D97-AF65-F5344CB8AC3E}">
        <p14:creationId xmlns:p14="http://schemas.microsoft.com/office/powerpoint/2010/main" val="11293264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5367626" cy="410369"/>
          </a:xfrm>
        </p:spPr>
        <p:txBody>
          <a:bodyPr/>
          <a:lstStyle/>
          <a:p>
            <a:r>
              <a:rPr lang="en-US" dirty="0">
                <a:solidFill>
                  <a:schemeClr val="bg1"/>
                </a:solidFill>
              </a:rPr>
              <a:t>What is Docker Compose?</a:t>
            </a:r>
          </a:p>
        </p:txBody>
      </p:sp>
      <p:sp>
        <p:nvSpPr>
          <p:cNvPr id="143" name="Rectangle 142">
            <a:extLst>
              <a:ext uri="{FF2B5EF4-FFF2-40B4-BE49-F238E27FC236}">
                <a16:creationId xmlns:a16="http://schemas.microsoft.com/office/drawing/2014/main" id="{BCBF3059-2EB8-B043-B66C-0D15D523D7FF}"/>
              </a:ext>
            </a:extLst>
          </p:cNvPr>
          <p:cNvSpPr/>
          <p:nvPr/>
        </p:nvSpPr>
        <p:spPr>
          <a:xfrm>
            <a:off x="465137" y="1960860"/>
            <a:ext cx="4776334" cy="1200329"/>
          </a:xfrm>
          <a:prstGeom prst="rect">
            <a:avLst/>
          </a:prstGeom>
        </p:spPr>
        <p:txBody>
          <a:bodyPr wrap="square">
            <a:spAutoFit/>
          </a:bodyPr>
          <a:lstStyle/>
          <a:p>
            <a:pPr marL="285750" indent="-285750">
              <a:buClr>
                <a:schemeClr val="accent5"/>
              </a:buClr>
              <a:buFont typeface="Arial" panose="020B0604020202020204" pitchFamily="34" charset="0"/>
              <a:buChar char="•"/>
            </a:pPr>
            <a:r>
              <a:rPr lang="en-US" dirty="0">
                <a:solidFill>
                  <a:schemeClr val="bg1"/>
                </a:solidFill>
                <a:latin typeface="+mj-lt"/>
              </a:rPr>
              <a:t>Used to instance multiple containers</a:t>
            </a:r>
          </a:p>
          <a:p>
            <a:pPr marL="285750" indent="-285750">
              <a:buClr>
                <a:schemeClr val="accent5"/>
              </a:buClr>
              <a:buFont typeface="Arial" panose="020B0604020202020204" pitchFamily="34" charset="0"/>
              <a:buChar char="•"/>
            </a:pPr>
            <a:r>
              <a:rPr lang="en-US" dirty="0">
                <a:solidFill>
                  <a:schemeClr val="bg1"/>
                </a:solidFill>
                <a:latin typeface="+mj-lt"/>
              </a:rPr>
              <a:t>Can reference </a:t>
            </a:r>
            <a:r>
              <a:rPr lang="en-US" dirty="0" err="1">
                <a:solidFill>
                  <a:schemeClr val="bg1"/>
                </a:solidFill>
                <a:latin typeface="+mj-lt"/>
              </a:rPr>
              <a:t>Dockerfiles</a:t>
            </a:r>
            <a:r>
              <a:rPr lang="en-US" dirty="0">
                <a:solidFill>
                  <a:schemeClr val="bg1"/>
                </a:solidFill>
                <a:latin typeface="+mj-lt"/>
              </a:rPr>
              <a:t> </a:t>
            </a:r>
            <a:br>
              <a:rPr lang="en-US" dirty="0">
                <a:solidFill>
                  <a:schemeClr val="bg1"/>
                </a:solidFill>
                <a:latin typeface="+mj-lt"/>
              </a:rPr>
            </a:br>
            <a:r>
              <a:rPr lang="en-US" dirty="0">
                <a:solidFill>
                  <a:schemeClr val="bg1"/>
                </a:solidFill>
                <a:latin typeface="+mj-lt"/>
              </a:rPr>
              <a:t>and/or images</a:t>
            </a:r>
          </a:p>
          <a:p>
            <a:pPr marL="285750" indent="-285750">
              <a:buClr>
                <a:schemeClr val="accent5"/>
              </a:buClr>
              <a:buFont typeface="Arial" panose="020B0604020202020204" pitchFamily="34" charset="0"/>
              <a:buChar char="•"/>
            </a:pPr>
            <a:r>
              <a:rPr lang="en-US" dirty="0">
                <a:solidFill>
                  <a:schemeClr val="bg1"/>
                </a:solidFill>
                <a:latin typeface="+mj-lt"/>
              </a:rPr>
              <a:t>Paired with </a:t>
            </a:r>
            <a:r>
              <a:rPr lang="en-US" dirty="0" err="1">
                <a:solidFill>
                  <a:schemeClr val="bg1"/>
                </a:solidFill>
                <a:latin typeface="+mj-lt"/>
              </a:rPr>
              <a:t>docker-compose.yml</a:t>
            </a:r>
            <a:endParaRPr lang="en-US" dirty="0">
              <a:solidFill>
                <a:schemeClr val="bg1"/>
              </a:solidFill>
              <a:latin typeface="+mj-lt"/>
            </a:endParaRPr>
          </a:p>
        </p:txBody>
      </p:sp>
      <p:sp>
        <p:nvSpPr>
          <p:cNvPr id="27" name="Rounded Rectangle 26">
            <a:extLst>
              <a:ext uri="{FF2B5EF4-FFF2-40B4-BE49-F238E27FC236}">
                <a16:creationId xmlns:a16="http://schemas.microsoft.com/office/drawing/2014/main" id="{E74F948E-9257-BE41-91B8-81ED4BC18577}"/>
              </a:ext>
            </a:extLst>
          </p:cNvPr>
          <p:cNvSpPr/>
          <p:nvPr/>
        </p:nvSpPr>
        <p:spPr bwMode="auto">
          <a:xfrm>
            <a:off x="6094072" y="1794436"/>
            <a:ext cx="5340821" cy="807831"/>
          </a:xfrm>
          <a:prstGeom prst="roundRect">
            <a:avLst>
              <a:gd name="adj" fmla="val 4962"/>
            </a:avLst>
          </a:prstGeom>
          <a:noFill/>
          <a:ln w="25400">
            <a:solidFill>
              <a:schemeClr val="tx2"/>
            </a:solid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82880" rIns="0" bIns="182880" numCol="1" spcCol="0" rtlCol="0" fromWordArt="0" anchor="ctr" anchorCtr="0" forceAA="0" compatLnSpc="1">
            <a:prstTxWarp prst="textNoShape">
              <a:avLst/>
            </a:prstTxWarp>
            <a:noAutofit/>
          </a:bodyPr>
          <a:lstStyle/>
          <a:p>
            <a:pPr algn="ctr"/>
            <a:r>
              <a:rPr lang="en-US" dirty="0">
                <a:solidFill>
                  <a:schemeClr val="bg1"/>
                </a:solidFill>
                <a:latin typeface="+mj-lt"/>
              </a:rPr>
              <a:t>Web Frontend</a:t>
            </a:r>
          </a:p>
        </p:txBody>
      </p:sp>
      <p:sp>
        <p:nvSpPr>
          <p:cNvPr id="17" name="Rounded Rectangle 16">
            <a:extLst>
              <a:ext uri="{FF2B5EF4-FFF2-40B4-BE49-F238E27FC236}">
                <a16:creationId xmlns:a16="http://schemas.microsoft.com/office/drawing/2014/main" id="{66E63B78-54F1-0249-8F38-50CB7BED676F}"/>
              </a:ext>
            </a:extLst>
          </p:cNvPr>
          <p:cNvSpPr/>
          <p:nvPr/>
        </p:nvSpPr>
        <p:spPr bwMode="auto">
          <a:xfrm>
            <a:off x="6094072" y="3963632"/>
            <a:ext cx="2560784" cy="807831"/>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SQL Server on Linux</a:t>
            </a:r>
          </a:p>
        </p:txBody>
      </p:sp>
      <p:sp>
        <p:nvSpPr>
          <p:cNvPr id="18" name="Rounded Rectangle 17">
            <a:extLst>
              <a:ext uri="{FF2B5EF4-FFF2-40B4-BE49-F238E27FC236}">
                <a16:creationId xmlns:a16="http://schemas.microsoft.com/office/drawing/2014/main" id="{AAD4DAE8-9877-F24E-89B6-9CE6A9A0AB50}"/>
              </a:ext>
            </a:extLst>
          </p:cNvPr>
          <p:cNvSpPr/>
          <p:nvPr/>
        </p:nvSpPr>
        <p:spPr bwMode="auto">
          <a:xfrm>
            <a:off x="6094072" y="2879034"/>
            <a:ext cx="2560784" cy="807831"/>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Web API</a:t>
            </a:r>
          </a:p>
        </p:txBody>
      </p:sp>
      <p:sp>
        <p:nvSpPr>
          <p:cNvPr id="31" name="Rounded Rectangle 30">
            <a:extLst>
              <a:ext uri="{FF2B5EF4-FFF2-40B4-BE49-F238E27FC236}">
                <a16:creationId xmlns:a16="http://schemas.microsoft.com/office/drawing/2014/main" id="{AAD4DAE8-9877-F24E-89B6-9CE6A9A0AB50}"/>
              </a:ext>
            </a:extLst>
          </p:cNvPr>
          <p:cNvSpPr/>
          <p:nvPr/>
        </p:nvSpPr>
        <p:spPr bwMode="auto">
          <a:xfrm>
            <a:off x="8874110" y="2879034"/>
            <a:ext cx="2560784" cy="807831"/>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182880" bIns="182880" numCol="1" spcCol="0" rtlCol="0" fromWordArt="0" anchor="ctr" anchorCtr="0" forceAA="0" compatLnSpc="1">
            <a:prstTxWarp prst="textNoShape">
              <a:avLst/>
            </a:prstTxWarp>
            <a:noAutofit/>
          </a:bodyPr>
          <a:lstStyle/>
          <a:p>
            <a:r>
              <a:rPr lang="en-US" sz="1200" dirty="0" err="1">
                <a:solidFill>
                  <a:schemeClr val="bg1"/>
                </a:solidFill>
                <a:latin typeface="+mj-lt"/>
              </a:rPr>
              <a:t>Redis</a:t>
            </a:r>
            <a:r>
              <a:rPr lang="en-US" sz="1200" dirty="0">
                <a:solidFill>
                  <a:schemeClr val="bg1"/>
                </a:solidFill>
                <a:latin typeface="+mj-lt"/>
              </a:rPr>
              <a:t> Cache</a:t>
            </a:r>
          </a:p>
        </p:txBody>
      </p:sp>
      <p:cxnSp>
        <p:nvCxnSpPr>
          <p:cNvPr id="38" name="Straight Connector 37"/>
          <p:cNvCxnSpPr/>
          <p:nvPr/>
        </p:nvCxnSpPr>
        <p:spPr>
          <a:xfrm>
            <a:off x="7374464" y="2602267"/>
            <a:ext cx="0" cy="276767"/>
          </a:xfrm>
          <a:prstGeom prst="line">
            <a:avLst/>
          </a:prstGeom>
          <a:ln w="25400">
            <a:solidFill>
              <a:srgbClr val="0078D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154502" y="2602267"/>
            <a:ext cx="0" cy="276767"/>
          </a:xfrm>
          <a:prstGeom prst="line">
            <a:avLst/>
          </a:prstGeom>
          <a:ln w="25400">
            <a:solidFill>
              <a:srgbClr val="0078D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374464" y="3686865"/>
            <a:ext cx="0" cy="276767"/>
          </a:xfrm>
          <a:prstGeom prst="line">
            <a:avLst/>
          </a:prstGeom>
          <a:ln w="25400">
            <a:solidFill>
              <a:srgbClr val="0078D4"/>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stretch>
            <a:fillRect/>
          </a:stretch>
        </p:blipFill>
        <p:spPr>
          <a:xfrm>
            <a:off x="6295082" y="4129704"/>
            <a:ext cx="394643" cy="475686"/>
          </a:xfrm>
          <a:prstGeom prst="rect">
            <a:avLst/>
          </a:prstGeom>
        </p:spPr>
      </p:pic>
      <p:pic>
        <p:nvPicPr>
          <p:cNvPr id="15" name="Picture 14"/>
          <p:cNvPicPr>
            <a:picLocks noChangeAspect="1"/>
          </p:cNvPicPr>
          <p:nvPr/>
        </p:nvPicPr>
        <p:blipFill>
          <a:blip r:embed="rId3"/>
          <a:stretch>
            <a:fillRect/>
          </a:stretch>
        </p:blipFill>
        <p:spPr>
          <a:xfrm>
            <a:off x="9112814" y="3045105"/>
            <a:ext cx="394643" cy="475686"/>
          </a:xfrm>
          <a:prstGeom prst="rect">
            <a:avLst/>
          </a:prstGeom>
        </p:spPr>
      </p:pic>
      <p:pic>
        <p:nvPicPr>
          <p:cNvPr id="3" name="Picture 2"/>
          <p:cNvPicPr>
            <a:picLocks noChangeAspect="1"/>
          </p:cNvPicPr>
          <p:nvPr/>
        </p:nvPicPr>
        <p:blipFill>
          <a:blip r:embed="rId4"/>
          <a:stretch>
            <a:fillRect/>
          </a:stretch>
        </p:blipFill>
        <p:spPr>
          <a:xfrm>
            <a:off x="6321787" y="3125998"/>
            <a:ext cx="341232" cy="345020"/>
          </a:xfrm>
          <a:prstGeom prst="rect">
            <a:avLst/>
          </a:prstGeom>
        </p:spPr>
      </p:pic>
      <p:pic>
        <p:nvPicPr>
          <p:cNvPr id="19" name="Picture 18"/>
          <p:cNvPicPr>
            <a:picLocks noChangeAspect="1"/>
          </p:cNvPicPr>
          <p:nvPr/>
        </p:nvPicPr>
        <p:blipFill>
          <a:blip r:embed="rId4"/>
          <a:stretch>
            <a:fillRect/>
          </a:stretch>
        </p:blipFill>
        <p:spPr>
          <a:xfrm>
            <a:off x="7699458" y="2025841"/>
            <a:ext cx="341232" cy="345020"/>
          </a:xfrm>
          <a:prstGeom prst="rect">
            <a:avLst/>
          </a:prstGeom>
        </p:spPr>
      </p:pic>
    </p:spTree>
    <p:extLst>
      <p:ext uri="{BB962C8B-B14F-4D97-AF65-F5344CB8AC3E}">
        <p14:creationId xmlns:p14="http://schemas.microsoft.com/office/powerpoint/2010/main" val="4841358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3" name="Picture 2" descr=" : ">
            <a:extLst>
              <a:ext uri="{FF2B5EF4-FFF2-40B4-BE49-F238E27FC236}">
                <a16:creationId xmlns:a16="http://schemas.microsoft.com/office/drawing/2014/main" id="{67874AFB-B1BC-405D-BA4D-F4866A688E58}"/>
              </a:ext>
            </a:extLst>
          </p:cNvPr>
          <p:cNvPicPr>
            <a:picLocks noChangeAspect="1" noChangeArrowheads="1"/>
          </p:cNvPicPr>
          <p:nvPr/>
        </p:nvPicPr>
        <p:blipFill rotWithShape="1">
          <a:blip r:embed="rId3">
            <a:alphaModFix amt="65000"/>
            <a:extLst>
              <a:ext uri="{28A0092B-C50C-407E-A947-70E740481C1C}">
                <a14:useLocalDpi xmlns:a14="http://schemas.microsoft.com/office/drawing/2010/main" val="0"/>
              </a:ext>
            </a:extLst>
          </a:blip>
          <a:srcRect t="6918" b="26406"/>
          <a:stretch/>
        </p:blipFill>
        <p:spPr bwMode="auto">
          <a:xfrm>
            <a:off x="6676572" y="0"/>
            <a:ext cx="5759904"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6676572" y="0"/>
            <a:ext cx="3788228"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4709228" y="0"/>
            <a:ext cx="5755572"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5367626" cy="410369"/>
          </a:xfrm>
        </p:spPr>
        <p:txBody>
          <a:bodyPr/>
          <a:lstStyle/>
          <a:p>
            <a:r>
              <a:rPr lang="en-US" dirty="0">
                <a:solidFill>
                  <a:schemeClr val="bg1"/>
                </a:solidFill>
              </a:rPr>
              <a:t>Docker-Compose Structure</a:t>
            </a:r>
          </a:p>
        </p:txBody>
      </p:sp>
      <p:sp>
        <p:nvSpPr>
          <p:cNvPr id="20" name="Rectangle 19">
            <a:extLst>
              <a:ext uri="{FF2B5EF4-FFF2-40B4-BE49-F238E27FC236}">
                <a16:creationId xmlns:a16="http://schemas.microsoft.com/office/drawing/2014/main" id="{F5F8E58C-FBF8-804F-A5FA-BC7A4C68A494}"/>
              </a:ext>
            </a:extLst>
          </p:cNvPr>
          <p:cNvSpPr/>
          <p:nvPr/>
        </p:nvSpPr>
        <p:spPr>
          <a:xfrm>
            <a:off x="465136" y="1678219"/>
            <a:ext cx="2298401" cy="3744615"/>
          </a:xfrm>
          <a:prstGeom prst="rect">
            <a:avLst/>
          </a:prstGeom>
        </p:spPr>
        <p:txBody>
          <a:bodyPr wrap="square">
            <a:spAutoFit/>
          </a:bodyPr>
          <a:lstStyle/>
          <a:p>
            <a:pPr>
              <a:spcAft>
                <a:spcPts val="1000"/>
              </a:spcAft>
            </a:pPr>
            <a:r>
              <a:rPr lang="en-US" sz="1400" b="1" dirty="0">
                <a:solidFill>
                  <a:schemeClr val="bg1"/>
                </a:solidFill>
                <a:latin typeface="+mj-lt"/>
              </a:rPr>
              <a:t>Version: ‘3.0’</a:t>
            </a:r>
          </a:p>
          <a:p>
            <a:pPr>
              <a:spcAft>
                <a:spcPts val="1000"/>
              </a:spcAft>
            </a:pPr>
            <a:r>
              <a:rPr lang="en-US" sz="1400" b="1" dirty="0">
                <a:solidFill>
                  <a:schemeClr val="tx2"/>
                </a:solidFill>
              </a:rPr>
              <a:t>Services:</a:t>
            </a:r>
          </a:p>
          <a:p>
            <a:pPr marL="234950">
              <a:spcAft>
                <a:spcPts val="1000"/>
              </a:spcAft>
            </a:pPr>
            <a:r>
              <a:rPr lang="en-US" sz="1400" b="1" i="1" dirty="0">
                <a:solidFill>
                  <a:schemeClr val="accent5"/>
                </a:solidFill>
              </a:rPr>
              <a:t>service-name:</a:t>
            </a:r>
          </a:p>
          <a:p>
            <a:pPr marL="234950">
              <a:spcAft>
                <a:spcPts val="1000"/>
              </a:spcAft>
            </a:pPr>
            <a:r>
              <a:rPr lang="en-US" sz="1400" dirty="0">
                <a:solidFill>
                  <a:schemeClr val="bg1"/>
                </a:solidFill>
                <a:latin typeface="Segoe UI" charset="0"/>
                <a:ea typeface="Segoe UI" charset="0"/>
                <a:cs typeface="Segoe UI" charset="0"/>
              </a:rPr>
              <a:t>image: </a:t>
            </a:r>
            <a:r>
              <a:rPr lang="en-US" sz="1400" b="1" i="1" dirty="0" err="1">
                <a:solidFill>
                  <a:schemeClr val="bg1"/>
                </a:solidFill>
                <a:latin typeface="Segoe UI" charset="0"/>
                <a:ea typeface="Segoe UI" charset="0"/>
                <a:cs typeface="Segoe UI" charset="0"/>
              </a:rPr>
              <a:t>docker</a:t>
            </a:r>
            <a:r>
              <a:rPr lang="en-US" sz="1400" b="1" i="1" dirty="0">
                <a:solidFill>
                  <a:schemeClr val="bg1"/>
                </a:solidFill>
                <a:latin typeface="Segoe UI" charset="0"/>
                <a:ea typeface="Segoe UI" charset="0"/>
                <a:cs typeface="Segoe UI" charset="0"/>
              </a:rPr>
              <a:t>-image</a:t>
            </a:r>
          </a:p>
          <a:p>
            <a:pPr marL="234950">
              <a:spcAft>
                <a:spcPts val="1000"/>
              </a:spcAft>
            </a:pPr>
            <a:r>
              <a:rPr lang="en-US" sz="1400" dirty="0">
                <a:solidFill>
                  <a:schemeClr val="bg1"/>
                </a:solidFill>
                <a:latin typeface="Segoe UI" charset="0"/>
                <a:ea typeface="Segoe UI" charset="0"/>
                <a:cs typeface="Segoe UI" charset="0"/>
              </a:rPr>
              <a:t>image: </a:t>
            </a:r>
            <a:r>
              <a:rPr lang="en-US" sz="1400" b="1" i="1" dirty="0">
                <a:solidFill>
                  <a:schemeClr val="bg1"/>
                </a:solidFill>
                <a:latin typeface="Segoe UI" charset="0"/>
                <a:ea typeface="Segoe UI" charset="0"/>
                <a:cs typeface="Segoe UI" charset="0"/>
              </a:rPr>
              <a:t>how to build</a:t>
            </a:r>
          </a:p>
          <a:p>
            <a:pPr marL="234950">
              <a:spcAft>
                <a:spcPts val="1000"/>
              </a:spcAft>
            </a:pPr>
            <a:r>
              <a:rPr lang="en-US" sz="1400" dirty="0">
                <a:solidFill>
                  <a:schemeClr val="bg1"/>
                </a:solidFill>
                <a:latin typeface="Segoe UI" charset="0"/>
                <a:ea typeface="Segoe UI" charset="0"/>
                <a:cs typeface="Segoe UI" charset="0"/>
              </a:rPr>
              <a:t>depends on:</a:t>
            </a:r>
          </a:p>
          <a:p>
            <a:pPr marL="574675">
              <a:spcAft>
                <a:spcPts val="1000"/>
              </a:spcAft>
            </a:pPr>
            <a:r>
              <a:rPr lang="en-US" sz="1400" b="1" i="1" dirty="0">
                <a:solidFill>
                  <a:schemeClr val="bg1"/>
                </a:solidFill>
                <a:latin typeface="Segoe UI" charset="0"/>
                <a:ea typeface="Segoe UI" charset="0"/>
                <a:cs typeface="Segoe UI" charset="0"/>
              </a:rPr>
              <a:t>-other services</a:t>
            </a:r>
          </a:p>
          <a:p>
            <a:pPr marL="234950">
              <a:spcAft>
                <a:spcPts val="1000"/>
              </a:spcAft>
            </a:pPr>
            <a:r>
              <a:rPr lang="en-US" sz="1400" dirty="0">
                <a:solidFill>
                  <a:schemeClr val="bg1"/>
                </a:solidFill>
                <a:latin typeface="Segoe UI" charset="0"/>
                <a:ea typeface="Segoe UI" charset="0"/>
                <a:cs typeface="Segoe UI" charset="0"/>
              </a:rPr>
              <a:t>environment:</a:t>
            </a:r>
          </a:p>
          <a:p>
            <a:pPr marL="574675">
              <a:spcAft>
                <a:spcPts val="1000"/>
              </a:spcAft>
            </a:pPr>
            <a:r>
              <a:rPr lang="en-US" sz="1400" b="1" i="1" dirty="0">
                <a:solidFill>
                  <a:schemeClr val="bg1"/>
                </a:solidFill>
                <a:latin typeface="Segoe UI" charset="0"/>
                <a:ea typeface="Segoe UI" charset="0"/>
                <a:cs typeface="Segoe UI" charset="0"/>
              </a:rPr>
              <a:t>-key/value pairs</a:t>
            </a:r>
          </a:p>
          <a:p>
            <a:pPr marL="234950">
              <a:spcAft>
                <a:spcPts val="1000"/>
              </a:spcAft>
            </a:pPr>
            <a:r>
              <a:rPr lang="en-US" sz="1400" dirty="0">
                <a:solidFill>
                  <a:schemeClr val="bg1"/>
                </a:solidFill>
                <a:latin typeface="Segoe UI" charset="0"/>
                <a:ea typeface="Segoe UI" charset="0"/>
                <a:cs typeface="Segoe UI" charset="0"/>
              </a:rPr>
              <a:t>ports:</a:t>
            </a:r>
          </a:p>
          <a:p>
            <a:pPr marL="574675">
              <a:spcAft>
                <a:spcPts val="1000"/>
              </a:spcAft>
            </a:pPr>
            <a:r>
              <a:rPr lang="en-US" sz="1400" b="1" i="1" dirty="0">
                <a:solidFill>
                  <a:schemeClr val="bg1"/>
                </a:solidFill>
                <a:latin typeface="Segoe UI" charset="0"/>
                <a:ea typeface="Segoe UI" charset="0"/>
                <a:cs typeface="Segoe UI" charset="0"/>
              </a:rPr>
              <a:t>-port mapping</a:t>
            </a:r>
          </a:p>
        </p:txBody>
      </p:sp>
      <p:sp>
        <p:nvSpPr>
          <p:cNvPr id="21" name="Rectangle 20">
            <a:extLst>
              <a:ext uri="{FF2B5EF4-FFF2-40B4-BE49-F238E27FC236}">
                <a16:creationId xmlns:a16="http://schemas.microsoft.com/office/drawing/2014/main" id="{F5F8E58C-FBF8-804F-A5FA-BC7A4C68A494}"/>
              </a:ext>
            </a:extLst>
          </p:cNvPr>
          <p:cNvSpPr/>
          <p:nvPr/>
        </p:nvSpPr>
        <p:spPr>
          <a:xfrm>
            <a:off x="3045848" y="1678219"/>
            <a:ext cx="2298401" cy="1338828"/>
          </a:xfrm>
          <a:prstGeom prst="rect">
            <a:avLst/>
          </a:prstGeom>
        </p:spPr>
        <p:txBody>
          <a:bodyPr wrap="square">
            <a:spAutoFit/>
          </a:bodyPr>
          <a:lstStyle/>
          <a:p>
            <a:pPr>
              <a:spcAft>
                <a:spcPts val="1000"/>
              </a:spcAft>
            </a:pPr>
            <a:r>
              <a:rPr lang="en-US" sz="1400" b="1" dirty="0">
                <a:solidFill>
                  <a:schemeClr val="tx2"/>
                </a:solidFill>
              </a:rPr>
              <a:t>network:</a:t>
            </a:r>
          </a:p>
          <a:p>
            <a:pPr marL="234950">
              <a:spcAft>
                <a:spcPts val="1000"/>
              </a:spcAft>
            </a:pPr>
            <a:r>
              <a:rPr lang="en-US" sz="1400" b="1" i="1" dirty="0">
                <a:solidFill>
                  <a:schemeClr val="accent5"/>
                </a:solidFill>
              </a:rPr>
              <a:t>network-name:</a:t>
            </a:r>
          </a:p>
          <a:p>
            <a:pPr>
              <a:spcAft>
                <a:spcPts val="1000"/>
              </a:spcAft>
            </a:pPr>
            <a:r>
              <a:rPr lang="en-US" sz="1400" b="1" dirty="0">
                <a:solidFill>
                  <a:schemeClr val="tx2"/>
                </a:solidFill>
              </a:rPr>
              <a:t>volumes:</a:t>
            </a:r>
          </a:p>
          <a:p>
            <a:pPr marL="234950">
              <a:spcAft>
                <a:spcPts val="1000"/>
              </a:spcAft>
            </a:pPr>
            <a:r>
              <a:rPr lang="en-US" sz="1400" b="1" i="1" dirty="0">
                <a:solidFill>
                  <a:schemeClr val="accent5"/>
                </a:solidFill>
              </a:rPr>
              <a:t>volume-name:</a:t>
            </a:r>
          </a:p>
        </p:txBody>
      </p:sp>
    </p:spTree>
    <p:extLst>
      <p:ext uri="{BB962C8B-B14F-4D97-AF65-F5344CB8AC3E}">
        <p14:creationId xmlns:p14="http://schemas.microsoft.com/office/powerpoint/2010/main" val="2200047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C4CBE41-FA68-DF4E-A72E-B2399C34A378}"/>
              </a:ext>
            </a:extLst>
          </p:cNvPr>
          <p:cNvSpPr/>
          <p:nvPr/>
        </p:nvSpPr>
        <p:spPr bwMode="auto">
          <a:xfrm>
            <a:off x="6118225" y="0"/>
            <a:ext cx="6318248" cy="6994525"/>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714BFF5D-AC86-4C4B-AF68-92FE43B76FAB}"/>
              </a:ext>
            </a:extLst>
          </p:cNvPr>
          <p:cNvPicPr>
            <a:picLocks noChangeAspect="1"/>
          </p:cNvPicPr>
          <p:nvPr/>
        </p:nvPicPr>
        <p:blipFill rotWithShape="1">
          <a:blip r:embed="rId3">
            <a:alphaModFix amt="25000"/>
          </a:blip>
          <a:srcRect r="8079"/>
          <a:stretch/>
        </p:blipFill>
        <p:spPr>
          <a:xfrm>
            <a:off x="6297610" y="316090"/>
            <a:ext cx="6138863" cy="6678435"/>
          </a:xfrm>
          <a:prstGeom prst="rect">
            <a:avLst/>
          </a:prstGeom>
        </p:spPr>
      </p:pic>
      <p:sp>
        <p:nvSpPr>
          <p:cNvPr id="23" name="Title 8">
            <a:extLst>
              <a:ext uri="{FF2B5EF4-FFF2-40B4-BE49-F238E27FC236}">
                <a16:creationId xmlns:a16="http://schemas.microsoft.com/office/drawing/2014/main" id="{69D6E71D-2C26-D84A-A0A7-AB4BD656B3E0}"/>
              </a:ext>
            </a:extLst>
          </p:cNvPr>
          <p:cNvSpPr>
            <a:spLocks noGrp="1"/>
          </p:cNvSpPr>
          <p:nvPr/>
        </p:nvSpPr>
        <p:spPr>
          <a:xfrm>
            <a:off x="465139" y="1049673"/>
            <a:ext cx="1973262"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r>
              <a:rPr lang="en-US" dirty="0">
                <a:cs typeface="Segoe UI"/>
              </a:rPr>
              <a:t>Integrate</a:t>
            </a:r>
            <a:endParaRPr lang="en-US" dirty="0"/>
          </a:p>
        </p:txBody>
      </p:sp>
      <p:sp>
        <p:nvSpPr>
          <p:cNvPr id="24" name="Text Placeholder 9">
            <a:extLst>
              <a:ext uri="{FF2B5EF4-FFF2-40B4-BE49-F238E27FC236}">
                <a16:creationId xmlns:a16="http://schemas.microsoft.com/office/drawing/2014/main" id="{EE94FDCB-8462-EB4C-8F5C-D465F05DA9E2}"/>
              </a:ext>
            </a:extLst>
          </p:cNvPr>
          <p:cNvSpPr>
            <a:spLocks noGrp="1"/>
          </p:cNvSpPr>
          <p:nvPr/>
        </p:nvSpPr>
        <p:spPr>
          <a:xfrm>
            <a:off x="465138" y="628087"/>
            <a:ext cx="4919662"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4"/>
                </a:solidFill>
                <a:cs typeface="Segoe UI Semilight"/>
              </a:rPr>
              <a:t>Developer Workflow</a:t>
            </a:r>
          </a:p>
        </p:txBody>
      </p:sp>
      <p:cxnSp>
        <p:nvCxnSpPr>
          <p:cNvPr id="80" name="Straight Connector 79">
            <a:extLst>
              <a:ext uri="{FF2B5EF4-FFF2-40B4-BE49-F238E27FC236}">
                <a16:creationId xmlns:a16="http://schemas.microsoft.com/office/drawing/2014/main" id="{209ADD1E-C061-1648-AD2E-492F5282DEA9}"/>
              </a:ext>
            </a:extLst>
          </p:cNvPr>
          <p:cNvCxnSpPr>
            <a:cxnSpLocks/>
          </p:cNvCxnSpPr>
          <p:nvPr/>
        </p:nvCxnSpPr>
        <p:spPr>
          <a:xfrm flipV="1">
            <a:off x="3719553" y="-56992"/>
            <a:ext cx="1" cy="7177882"/>
          </a:xfrm>
          <a:prstGeom prst="line">
            <a:avLst/>
          </a:prstGeom>
          <a:ln w="25400">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AD4DAE8-9877-F24E-89B6-9CE6A9A0AB50}"/>
              </a:ext>
            </a:extLst>
          </p:cNvPr>
          <p:cNvSpPr/>
          <p:nvPr/>
        </p:nvSpPr>
        <p:spPr bwMode="auto">
          <a:xfrm>
            <a:off x="3945825" y="2334618"/>
            <a:ext cx="4779075"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Pull request and review code</a:t>
            </a:r>
          </a:p>
        </p:txBody>
      </p:sp>
      <p:sp>
        <p:nvSpPr>
          <p:cNvPr id="36" name="Rounded Rectangle 35">
            <a:extLst>
              <a:ext uri="{FF2B5EF4-FFF2-40B4-BE49-F238E27FC236}">
                <a16:creationId xmlns:a16="http://schemas.microsoft.com/office/drawing/2014/main" id="{7405C538-791D-8240-99AE-5975135B4792}"/>
              </a:ext>
            </a:extLst>
          </p:cNvPr>
          <p:cNvSpPr/>
          <p:nvPr/>
        </p:nvSpPr>
        <p:spPr bwMode="auto">
          <a:xfrm>
            <a:off x="3945826" y="3687634"/>
            <a:ext cx="4779054"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Continuous integration </a:t>
            </a:r>
            <a:br>
              <a:rPr lang="en-US" sz="2000" dirty="0">
                <a:solidFill>
                  <a:schemeClr val="bg1"/>
                </a:solidFill>
                <a:latin typeface="+mj-lt"/>
              </a:rPr>
            </a:br>
            <a:r>
              <a:rPr lang="en-US" sz="2000" dirty="0">
                <a:solidFill>
                  <a:schemeClr val="bg1"/>
                </a:solidFill>
                <a:latin typeface="+mj-lt"/>
              </a:rPr>
              <a:t>with GitHub Actions</a:t>
            </a:r>
          </a:p>
        </p:txBody>
      </p:sp>
      <p:cxnSp>
        <p:nvCxnSpPr>
          <p:cNvPr id="31" name="Elbow Connector 30">
            <a:extLst>
              <a:ext uri="{FF2B5EF4-FFF2-40B4-BE49-F238E27FC236}">
                <a16:creationId xmlns:a16="http://schemas.microsoft.com/office/drawing/2014/main" id="{CC00313C-9196-6D4B-B7E3-B21BB16A87A5}"/>
              </a:ext>
            </a:extLst>
          </p:cNvPr>
          <p:cNvCxnSpPr>
            <a:cxnSpLocks/>
            <a:stCxn id="22" idx="1"/>
            <a:endCxn id="36" idx="1"/>
          </p:cNvCxnSpPr>
          <p:nvPr/>
        </p:nvCxnSpPr>
        <p:spPr>
          <a:xfrm rot="10800000" flipH="1" flipV="1">
            <a:off x="3945824" y="2820755"/>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4215584" y="2680525"/>
            <a:ext cx="629805" cy="280460"/>
          </a:xfrm>
          <a:prstGeom prst="rect">
            <a:avLst/>
          </a:prstGeom>
        </p:spPr>
      </p:pic>
      <p:pic>
        <p:nvPicPr>
          <p:cNvPr id="4" name="Picture 3"/>
          <p:cNvPicPr>
            <a:picLocks noChangeAspect="1"/>
          </p:cNvPicPr>
          <p:nvPr/>
        </p:nvPicPr>
        <p:blipFill>
          <a:blip r:embed="rId5"/>
          <a:stretch>
            <a:fillRect/>
          </a:stretch>
        </p:blipFill>
        <p:spPr>
          <a:xfrm>
            <a:off x="4243088" y="3886374"/>
            <a:ext cx="574796" cy="574796"/>
          </a:xfrm>
          <a:prstGeom prst="rect">
            <a:avLst/>
          </a:prstGeom>
        </p:spPr>
      </p:pic>
    </p:spTree>
    <p:extLst>
      <p:ext uri="{BB962C8B-B14F-4D97-AF65-F5344CB8AC3E}">
        <p14:creationId xmlns:p14="http://schemas.microsoft.com/office/powerpoint/2010/main" val="9790223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E74F948E-9257-BE41-91B8-81ED4BC18577}"/>
              </a:ext>
            </a:extLst>
          </p:cNvPr>
          <p:cNvSpPr/>
          <p:nvPr/>
        </p:nvSpPr>
        <p:spPr bwMode="auto">
          <a:xfrm>
            <a:off x="9612167" y="1546147"/>
            <a:ext cx="1807518" cy="3902230"/>
          </a:xfrm>
          <a:prstGeom prst="roundRect">
            <a:avLst>
              <a:gd name="adj" fmla="val 2059"/>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82880" numCol="1" spcCol="0" rtlCol="0" fromWordArt="0" anchor="t" anchorCtr="0" forceAA="0" compatLnSpc="1">
            <a:prstTxWarp prst="textNoShape">
              <a:avLst/>
            </a:prstTxWarp>
            <a:noAutofit/>
          </a:bodyPr>
          <a:lstStyle/>
          <a:p>
            <a:pPr algn="ctr"/>
            <a:endParaRPr lang="en-US" dirty="0">
              <a:solidFill>
                <a:schemeClr val="bg1"/>
              </a:solidFill>
              <a:latin typeface="+mj-lt"/>
            </a:endParaRPr>
          </a:p>
        </p:txBody>
      </p:sp>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5367626" cy="410369"/>
          </a:xfrm>
        </p:spPr>
        <p:txBody>
          <a:bodyPr/>
          <a:lstStyle/>
          <a:p>
            <a:r>
              <a:rPr lang="en-US" dirty="0">
                <a:solidFill>
                  <a:schemeClr val="bg1"/>
                </a:solidFill>
              </a:rPr>
              <a:t>GitHub Actions</a:t>
            </a:r>
          </a:p>
        </p:txBody>
      </p:sp>
      <p:sp>
        <p:nvSpPr>
          <p:cNvPr id="143" name="Rectangle 142">
            <a:extLst>
              <a:ext uri="{FF2B5EF4-FFF2-40B4-BE49-F238E27FC236}">
                <a16:creationId xmlns:a16="http://schemas.microsoft.com/office/drawing/2014/main" id="{BCBF3059-2EB8-B043-B66C-0D15D523D7FF}"/>
              </a:ext>
            </a:extLst>
          </p:cNvPr>
          <p:cNvSpPr/>
          <p:nvPr/>
        </p:nvSpPr>
        <p:spPr>
          <a:xfrm>
            <a:off x="465137" y="1962296"/>
            <a:ext cx="4452233" cy="1754326"/>
          </a:xfrm>
          <a:prstGeom prst="rect">
            <a:avLst/>
          </a:prstGeom>
        </p:spPr>
        <p:txBody>
          <a:bodyPr wrap="square">
            <a:spAutoFit/>
          </a:bodyPr>
          <a:lstStyle/>
          <a:p>
            <a:pPr marL="285750" indent="-285750">
              <a:buClr>
                <a:schemeClr val="accent5"/>
              </a:buClr>
              <a:buFont typeface="Arial" panose="020B0604020202020204" pitchFamily="34" charset="0"/>
              <a:buChar char="•"/>
            </a:pPr>
            <a:r>
              <a:rPr lang="en-US" dirty="0">
                <a:solidFill>
                  <a:schemeClr val="bg1"/>
                </a:solidFill>
                <a:latin typeface="+mj-lt"/>
              </a:rPr>
              <a:t>Repository automation by listening to events (commit, issue comment, etc.)</a:t>
            </a:r>
          </a:p>
          <a:p>
            <a:pPr marL="285750" indent="-285750">
              <a:buClr>
                <a:schemeClr val="accent5"/>
              </a:buClr>
              <a:buFont typeface="Arial" panose="020B0604020202020204" pitchFamily="34" charset="0"/>
              <a:buChar char="•"/>
            </a:pPr>
            <a:r>
              <a:rPr lang="en-US" dirty="0">
                <a:solidFill>
                  <a:schemeClr val="bg1"/>
                </a:solidFill>
                <a:latin typeface="+mj-lt"/>
              </a:rPr>
              <a:t>Commonly used for CI/CD</a:t>
            </a:r>
          </a:p>
          <a:p>
            <a:pPr marL="285750" indent="-285750">
              <a:buClr>
                <a:schemeClr val="accent5"/>
              </a:buClr>
              <a:buFont typeface="Arial" panose="020B0604020202020204" pitchFamily="34" charset="0"/>
              <a:buChar char="•"/>
            </a:pPr>
            <a:r>
              <a:rPr lang="en-US" dirty="0">
                <a:solidFill>
                  <a:schemeClr val="bg1"/>
                </a:solidFill>
                <a:latin typeface="+mj-lt"/>
              </a:rPr>
              <a:t>Marketplace with actions or build your own</a:t>
            </a:r>
          </a:p>
          <a:p>
            <a:pPr marL="285750" indent="-285750">
              <a:buClr>
                <a:schemeClr val="accent5"/>
              </a:buClr>
              <a:buFont typeface="Arial" panose="020B0604020202020204" pitchFamily="34" charset="0"/>
              <a:buChar char="•"/>
            </a:pPr>
            <a:r>
              <a:rPr lang="en-US" dirty="0">
                <a:solidFill>
                  <a:schemeClr val="bg1"/>
                </a:solidFill>
                <a:latin typeface="+mj-lt"/>
              </a:rPr>
              <a:t>Runs on Mac, Linux, and Windows</a:t>
            </a:r>
          </a:p>
        </p:txBody>
      </p:sp>
      <p:sp>
        <p:nvSpPr>
          <p:cNvPr id="16" name="Rounded Rectangle 15">
            <a:extLst>
              <a:ext uri="{FF2B5EF4-FFF2-40B4-BE49-F238E27FC236}">
                <a16:creationId xmlns:a16="http://schemas.microsoft.com/office/drawing/2014/main" id="{E74F948E-9257-BE41-91B8-81ED4BC18577}"/>
              </a:ext>
            </a:extLst>
          </p:cNvPr>
          <p:cNvSpPr/>
          <p:nvPr/>
        </p:nvSpPr>
        <p:spPr bwMode="auto">
          <a:xfrm>
            <a:off x="5832764" y="1546147"/>
            <a:ext cx="1807518" cy="3902230"/>
          </a:xfrm>
          <a:prstGeom prst="roundRect">
            <a:avLst>
              <a:gd name="adj" fmla="val 2059"/>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82880" numCol="1" spcCol="0" rtlCol="0" fromWordArt="0" anchor="t" anchorCtr="0" forceAA="0" compatLnSpc="1">
            <a:prstTxWarp prst="textNoShape">
              <a:avLst/>
            </a:prstTxWarp>
            <a:noAutofit/>
          </a:bodyPr>
          <a:lstStyle/>
          <a:p>
            <a:pPr algn="ctr"/>
            <a:endParaRPr lang="en-US" dirty="0">
              <a:solidFill>
                <a:schemeClr val="bg1"/>
              </a:solidFill>
              <a:latin typeface="+mj-lt"/>
            </a:endParaRPr>
          </a:p>
        </p:txBody>
      </p:sp>
      <p:grpSp>
        <p:nvGrpSpPr>
          <p:cNvPr id="15" name="Group 14"/>
          <p:cNvGrpSpPr/>
          <p:nvPr/>
        </p:nvGrpSpPr>
        <p:grpSpPr>
          <a:xfrm>
            <a:off x="7586053" y="2767800"/>
            <a:ext cx="2087412" cy="1458925"/>
            <a:chOff x="7152122" y="2744998"/>
            <a:chExt cx="2087412" cy="1458925"/>
          </a:xfrm>
        </p:grpSpPr>
        <p:cxnSp>
          <p:nvCxnSpPr>
            <p:cNvPr id="4" name="Straight Arrow Connector 3"/>
            <p:cNvCxnSpPr/>
            <p:nvPr/>
          </p:nvCxnSpPr>
          <p:spPr>
            <a:xfrm>
              <a:off x="7206713" y="2744998"/>
              <a:ext cx="2032821" cy="0"/>
            </a:xfrm>
            <a:prstGeom prst="straightConnector1">
              <a:avLst/>
            </a:prstGeom>
            <a:ln w="25400">
              <a:solidFill>
                <a:srgbClr val="0078D4"/>
              </a:solidFill>
              <a:headEnd type="ova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152122" y="4203923"/>
              <a:ext cx="2026114" cy="0"/>
            </a:xfrm>
            <a:prstGeom prst="straightConnector1">
              <a:avLst/>
            </a:prstGeom>
            <a:ln w="25400">
              <a:solidFill>
                <a:srgbClr val="0078D4"/>
              </a:solidFill>
              <a:headEnd type="oval"/>
              <a:tailEnd type="triangle" w="lg" len="med"/>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BCBF3059-2EB8-B043-B66C-0D15D523D7FF}"/>
              </a:ext>
            </a:extLst>
          </p:cNvPr>
          <p:cNvSpPr/>
          <p:nvPr/>
        </p:nvSpPr>
        <p:spPr>
          <a:xfrm>
            <a:off x="7794459" y="2387873"/>
            <a:ext cx="1609302" cy="307777"/>
          </a:xfrm>
          <a:prstGeom prst="rect">
            <a:avLst/>
          </a:prstGeom>
        </p:spPr>
        <p:txBody>
          <a:bodyPr wrap="square" anchor="ctr">
            <a:spAutoFit/>
          </a:bodyPr>
          <a:lstStyle/>
          <a:p>
            <a:pPr algn="ctr">
              <a:buClr>
                <a:schemeClr val="tx2"/>
              </a:buClr>
            </a:pPr>
            <a:r>
              <a:rPr lang="en-US" sz="1400" dirty="0" err="1">
                <a:solidFill>
                  <a:schemeClr val="bg1"/>
                </a:solidFill>
                <a:latin typeface="+mj-lt"/>
              </a:rPr>
              <a:t>Issue_comment</a:t>
            </a:r>
            <a:endParaRPr lang="en-US" sz="1400" dirty="0">
              <a:solidFill>
                <a:schemeClr val="bg1"/>
              </a:solidFill>
              <a:latin typeface="+mj-lt"/>
            </a:endParaRPr>
          </a:p>
        </p:txBody>
      </p:sp>
      <p:sp>
        <p:nvSpPr>
          <p:cNvPr id="29" name="Rectangle 28">
            <a:extLst>
              <a:ext uri="{FF2B5EF4-FFF2-40B4-BE49-F238E27FC236}">
                <a16:creationId xmlns:a16="http://schemas.microsoft.com/office/drawing/2014/main" id="{BCBF3059-2EB8-B043-B66C-0D15D523D7FF}"/>
              </a:ext>
            </a:extLst>
          </p:cNvPr>
          <p:cNvSpPr/>
          <p:nvPr/>
        </p:nvSpPr>
        <p:spPr>
          <a:xfrm>
            <a:off x="7794459" y="4268681"/>
            <a:ext cx="1609302" cy="307777"/>
          </a:xfrm>
          <a:prstGeom prst="rect">
            <a:avLst/>
          </a:prstGeom>
        </p:spPr>
        <p:txBody>
          <a:bodyPr wrap="square" anchor="ctr">
            <a:spAutoFit/>
          </a:bodyPr>
          <a:lstStyle/>
          <a:p>
            <a:pPr algn="ctr">
              <a:buClr>
                <a:schemeClr val="tx2"/>
              </a:buClr>
            </a:pPr>
            <a:r>
              <a:rPr lang="en-US" sz="1400" dirty="0">
                <a:solidFill>
                  <a:schemeClr val="bg1"/>
                </a:solidFill>
                <a:latin typeface="+mj-lt"/>
              </a:rPr>
              <a:t>response</a:t>
            </a:r>
          </a:p>
        </p:txBody>
      </p:sp>
      <p:sp>
        <p:nvSpPr>
          <p:cNvPr id="30" name="Rectangle 29" descr="Checkmark"/>
          <p:cNvSpPr/>
          <p:nvPr/>
        </p:nvSpPr>
        <p:spPr>
          <a:xfrm>
            <a:off x="6335565" y="3096800"/>
            <a:ext cx="801916" cy="800924"/>
          </a:xfrm>
          <a:prstGeom prst="rect">
            <a:avLst/>
          </a:prstGeom>
          <a:blipFill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2" name="Picture 1"/>
          <p:cNvPicPr>
            <a:picLocks noChangeAspect="1"/>
          </p:cNvPicPr>
          <p:nvPr/>
        </p:nvPicPr>
        <p:blipFill>
          <a:blip r:embed="rId4"/>
          <a:stretch>
            <a:fillRect/>
          </a:stretch>
        </p:blipFill>
        <p:spPr>
          <a:xfrm>
            <a:off x="10219745" y="2913976"/>
            <a:ext cx="615705" cy="1255091"/>
          </a:xfrm>
          <a:prstGeom prst="rect">
            <a:avLst/>
          </a:prstGeom>
        </p:spPr>
      </p:pic>
      <p:grpSp>
        <p:nvGrpSpPr>
          <p:cNvPr id="3" name="Group 2"/>
          <p:cNvGrpSpPr/>
          <p:nvPr/>
        </p:nvGrpSpPr>
        <p:grpSpPr>
          <a:xfrm>
            <a:off x="10695504" y="3947179"/>
            <a:ext cx="279892" cy="279546"/>
            <a:chOff x="10861968" y="3879499"/>
            <a:chExt cx="279892" cy="279546"/>
          </a:xfrm>
        </p:grpSpPr>
        <p:sp>
          <p:nvSpPr>
            <p:cNvPr id="19" name="Oval 18"/>
            <p:cNvSpPr/>
            <p:nvPr/>
          </p:nvSpPr>
          <p:spPr bwMode="auto">
            <a:xfrm>
              <a:off x="10862693" y="3880603"/>
              <a:ext cx="278442" cy="278442"/>
            </a:xfrm>
            <a:prstGeom prst="ellipse">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descr="Checkmark"/>
            <p:cNvSpPr/>
            <p:nvPr/>
          </p:nvSpPr>
          <p:spPr>
            <a:xfrm>
              <a:off x="10861968" y="3879499"/>
              <a:ext cx="279892" cy="279546"/>
            </a:xfrm>
            <a:prstGeom prst="rect">
              <a:avLst/>
            </a:prstGeom>
            <a:blipFill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1916685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C4CBE41-FA68-DF4E-A72E-B2399C34A378}"/>
              </a:ext>
            </a:extLst>
          </p:cNvPr>
          <p:cNvSpPr/>
          <p:nvPr/>
        </p:nvSpPr>
        <p:spPr bwMode="auto">
          <a:xfrm>
            <a:off x="6118225" y="0"/>
            <a:ext cx="6318248" cy="6994525"/>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714BFF5D-AC86-4C4B-AF68-92FE43B76FAB}"/>
              </a:ext>
            </a:extLst>
          </p:cNvPr>
          <p:cNvPicPr>
            <a:picLocks noChangeAspect="1"/>
          </p:cNvPicPr>
          <p:nvPr/>
        </p:nvPicPr>
        <p:blipFill rotWithShape="1">
          <a:blip r:embed="rId3">
            <a:alphaModFix amt="25000"/>
          </a:blip>
          <a:srcRect r="8079"/>
          <a:stretch/>
        </p:blipFill>
        <p:spPr>
          <a:xfrm>
            <a:off x="6297610" y="316090"/>
            <a:ext cx="6138863" cy="6678435"/>
          </a:xfrm>
          <a:prstGeom prst="rect">
            <a:avLst/>
          </a:prstGeom>
        </p:spPr>
      </p:pic>
      <p:sp>
        <p:nvSpPr>
          <p:cNvPr id="34" name="Rectangle 33"/>
          <p:cNvSpPr/>
          <p:nvPr/>
        </p:nvSpPr>
        <p:spPr bwMode="auto">
          <a:xfrm>
            <a:off x="3719553" y="-12079"/>
            <a:ext cx="5787304" cy="7006604"/>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209ADD1E-C061-1648-AD2E-492F5282DEA9}"/>
              </a:ext>
            </a:extLst>
          </p:cNvPr>
          <p:cNvCxnSpPr>
            <a:cxnSpLocks/>
          </p:cNvCxnSpPr>
          <p:nvPr/>
        </p:nvCxnSpPr>
        <p:spPr>
          <a:xfrm flipV="1">
            <a:off x="3719553" y="-56992"/>
            <a:ext cx="1" cy="7177882"/>
          </a:xfrm>
          <a:prstGeom prst="line">
            <a:avLst/>
          </a:prstGeom>
          <a:ln w="25400">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8">
            <a:extLst>
              <a:ext uri="{FF2B5EF4-FFF2-40B4-BE49-F238E27FC236}">
                <a16:creationId xmlns:a16="http://schemas.microsoft.com/office/drawing/2014/main" id="{69D6E71D-2C26-D84A-A0A7-AB4BD656B3E0}"/>
              </a:ext>
            </a:extLst>
          </p:cNvPr>
          <p:cNvSpPr>
            <a:spLocks noGrp="1"/>
          </p:cNvSpPr>
          <p:nvPr/>
        </p:nvSpPr>
        <p:spPr>
          <a:xfrm>
            <a:off x="465138" y="1049673"/>
            <a:ext cx="2510291"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r>
              <a:rPr lang="en-US" dirty="0">
                <a:cs typeface="Segoe UI"/>
              </a:rPr>
              <a:t>Optimize</a:t>
            </a:r>
            <a:endParaRPr lang="en-US" dirty="0"/>
          </a:p>
        </p:txBody>
      </p:sp>
      <p:sp>
        <p:nvSpPr>
          <p:cNvPr id="14" name="Text Placeholder 9">
            <a:extLst>
              <a:ext uri="{FF2B5EF4-FFF2-40B4-BE49-F238E27FC236}">
                <a16:creationId xmlns:a16="http://schemas.microsoft.com/office/drawing/2014/main" id="{EE94FDCB-8462-EB4C-8F5C-D465F05DA9E2}"/>
              </a:ext>
            </a:extLst>
          </p:cNvPr>
          <p:cNvSpPr>
            <a:spLocks noGrp="1"/>
          </p:cNvSpPr>
          <p:nvPr/>
        </p:nvSpPr>
        <p:spPr>
          <a:xfrm>
            <a:off x="465138" y="628087"/>
            <a:ext cx="4919662"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4"/>
                </a:solidFill>
                <a:cs typeface="Segoe UI Semilight"/>
              </a:rPr>
              <a:t>Developer Workflow</a:t>
            </a:r>
          </a:p>
        </p:txBody>
      </p:sp>
      <p:sp>
        <p:nvSpPr>
          <p:cNvPr id="17" name="Rounded Rectangle 16">
            <a:extLst>
              <a:ext uri="{FF2B5EF4-FFF2-40B4-BE49-F238E27FC236}">
                <a16:creationId xmlns:a16="http://schemas.microsoft.com/office/drawing/2014/main" id="{AAD4DAE8-9877-F24E-89B6-9CE6A9A0AB50}"/>
              </a:ext>
            </a:extLst>
          </p:cNvPr>
          <p:cNvSpPr/>
          <p:nvPr/>
        </p:nvSpPr>
        <p:spPr bwMode="auto">
          <a:xfrm>
            <a:off x="3945825" y="1659778"/>
            <a:ext cx="4628351"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Create Immutable Packages</a:t>
            </a:r>
          </a:p>
        </p:txBody>
      </p:sp>
      <p:sp>
        <p:nvSpPr>
          <p:cNvPr id="18" name="Rounded Rectangle 17">
            <a:extLst>
              <a:ext uri="{FF2B5EF4-FFF2-40B4-BE49-F238E27FC236}">
                <a16:creationId xmlns:a16="http://schemas.microsoft.com/office/drawing/2014/main" id="{7405C538-791D-8240-99AE-5975135B4792}"/>
              </a:ext>
            </a:extLst>
          </p:cNvPr>
          <p:cNvSpPr/>
          <p:nvPr/>
        </p:nvSpPr>
        <p:spPr bwMode="auto">
          <a:xfrm>
            <a:off x="3945825" y="3012794"/>
            <a:ext cx="4628331"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GitHub Packages</a:t>
            </a:r>
          </a:p>
        </p:txBody>
      </p:sp>
      <p:sp>
        <p:nvSpPr>
          <p:cNvPr id="20" name="Rounded Rectangle 19">
            <a:extLst>
              <a:ext uri="{FF2B5EF4-FFF2-40B4-BE49-F238E27FC236}">
                <a16:creationId xmlns:a16="http://schemas.microsoft.com/office/drawing/2014/main" id="{C450489E-D2CB-4E4B-AA81-1686102ED024}"/>
              </a:ext>
            </a:extLst>
          </p:cNvPr>
          <p:cNvSpPr/>
          <p:nvPr/>
        </p:nvSpPr>
        <p:spPr bwMode="auto">
          <a:xfrm>
            <a:off x="3945824" y="4362472"/>
            <a:ext cx="4628327"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Security Scanning</a:t>
            </a:r>
          </a:p>
        </p:txBody>
      </p:sp>
      <p:cxnSp>
        <p:nvCxnSpPr>
          <p:cNvPr id="21" name="Elbow Connector 20">
            <a:extLst>
              <a:ext uri="{FF2B5EF4-FFF2-40B4-BE49-F238E27FC236}">
                <a16:creationId xmlns:a16="http://schemas.microsoft.com/office/drawing/2014/main" id="{CC00313C-9196-6D4B-B7E3-B21BB16A87A5}"/>
              </a:ext>
            </a:extLst>
          </p:cNvPr>
          <p:cNvCxnSpPr>
            <a:cxnSpLocks/>
          </p:cNvCxnSpPr>
          <p:nvPr/>
        </p:nvCxnSpPr>
        <p:spPr>
          <a:xfrm rot="10800000" flipH="1" flipV="1">
            <a:off x="3945824" y="2145915"/>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00E1D966-F8ED-884A-A1C4-B28084C60A36}"/>
              </a:ext>
            </a:extLst>
          </p:cNvPr>
          <p:cNvCxnSpPr>
            <a:cxnSpLocks/>
          </p:cNvCxnSpPr>
          <p:nvPr/>
        </p:nvCxnSpPr>
        <p:spPr>
          <a:xfrm rot="10800000" flipH="1" flipV="1">
            <a:off x="3945823" y="3506649"/>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2" name="Rectangle 31" descr="Checkmark"/>
          <p:cNvSpPr/>
          <p:nvPr/>
        </p:nvSpPr>
        <p:spPr>
          <a:xfrm>
            <a:off x="4264559" y="3258948"/>
            <a:ext cx="496015" cy="495401"/>
          </a:xfrm>
          <a:prstGeom prst="rect">
            <a:avLst/>
          </a:prstGeom>
          <a:blipFill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3" name="Picture 2"/>
          <p:cNvPicPr>
            <a:picLocks noChangeAspect="1"/>
          </p:cNvPicPr>
          <p:nvPr/>
        </p:nvPicPr>
        <p:blipFill>
          <a:blip r:embed="rId5"/>
          <a:stretch>
            <a:fillRect/>
          </a:stretch>
        </p:blipFill>
        <p:spPr>
          <a:xfrm>
            <a:off x="4290227" y="1902825"/>
            <a:ext cx="440314" cy="486178"/>
          </a:xfrm>
          <a:prstGeom prst="rect">
            <a:avLst/>
          </a:prstGeom>
        </p:spPr>
      </p:pic>
      <p:pic>
        <p:nvPicPr>
          <p:cNvPr id="4" name="Picture 3"/>
          <p:cNvPicPr>
            <a:picLocks noChangeAspect="1"/>
          </p:cNvPicPr>
          <p:nvPr/>
        </p:nvPicPr>
        <p:blipFill>
          <a:blip r:embed="rId6"/>
          <a:stretch>
            <a:fillRect/>
          </a:stretch>
        </p:blipFill>
        <p:spPr>
          <a:xfrm>
            <a:off x="4344778" y="4610172"/>
            <a:ext cx="385763" cy="474785"/>
          </a:xfrm>
          <a:prstGeom prst="rect">
            <a:avLst/>
          </a:prstGeom>
        </p:spPr>
      </p:pic>
    </p:spTree>
    <p:extLst>
      <p:ext uri="{BB962C8B-B14F-4D97-AF65-F5344CB8AC3E}">
        <p14:creationId xmlns:p14="http://schemas.microsoft.com/office/powerpoint/2010/main" val="15984189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2900362" cy="410369"/>
          </a:xfrm>
        </p:spPr>
        <p:txBody>
          <a:bodyPr/>
          <a:lstStyle/>
          <a:p>
            <a:r>
              <a:rPr lang="en-US" dirty="0">
                <a:solidFill>
                  <a:schemeClr val="bg1"/>
                </a:solidFill>
              </a:rPr>
              <a:t>GitHub Packages</a:t>
            </a:r>
          </a:p>
        </p:txBody>
      </p:sp>
      <p:sp>
        <p:nvSpPr>
          <p:cNvPr id="25" name="Text Placeholder 3"/>
          <p:cNvSpPr>
            <a:spLocks noGrp="1"/>
          </p:cNvSpPr>
          <p:nvPr>
            <p:ph type="body" sz="quarter" idx="14"/>
          </p:nvPr>
        </p:nvSpPr>
        <p:spPr>
          <a:xfrm>
            <a:off x="465138" y="1535481"/>
            <a:ext cx="5897562" cy="788619"/>
          </a:xfrm>
        </p:spPr>
        <p:txBody>
          <a:bodyPr/>
          <a:lstStyle/>
          <a:p>
            <a:pPr>
              <a:lnSpc>
                <a:spcPts val="2400"/>
              </a:lnSpc>
            </a:pPr>
            <a:r>
              <a:rPr lang="en-US" sz="2000" dirty="0">
                <a:solidFill>
                  <a:schemeClr val="bg1"/>
                </a:solidFill>
                <a:latin typeface="+mn-lt"/>
              </a:rPr>
              <a:t>Private and public repositories for technologies like NPM, Docker, </a:t>
            </a:r>
            <a:r>
              <a:rPr lang="en-US" sz="2000" dirty="0" err="1">
                <a:solidFill>
                  <a:schemeClr val="bg1"/>
                </a:solidFill>
                <a:latin typeface="+mn-lt"/>
              </a:rPr>
              <a:t>RubyGem</a:t>
            </a:r>
            <a:r>
              <a:rPr lang="en-US" sz="2000" dirty="0">
                <a:solidFill>
                  <a:schemeClr val="bg1"/>
                </a:solidFill>
                <a:latin typeface="+mn-lt"/>
              </a:rPr>
              <a:t>, </a:t>
            </a:r>
            <a:r>
              <a:rPr lang="en-US" sz="2000" dirty="0" err="1">
                <a:solidFill>
                  <a:schemeClr val="bg1"/>
                </a:solidFill>
                <a:latin typeface="+mn-lt"/>
              </a:rPr>
              <a:t>Nuget</a:t>
            </a:r>
            <a:r>
              <a:rPr lang="en-US" sz="2000" dirty="0">
                <a:solidFill>
                  <a:schemeClr val="bg1"/>
                </a:solidFill>
                <a:latin typeface="+mn-lt"/>
              </a:rPr>
              <a:t>, Maven, and more</a:t>
            </a:r>
          </a:p>
        </p:txBody>
      </p:sp>
      <p:sp>
        <p:nvSpPr>
          <p:cNvPr id="28" name="Rectangle 27">
            <a:extLst>
              <a:ext uri="{FF2B5EF4-FFF2-40B4-BE49-F238E27FC236}">
                <a16:creationId xmlns:a16="http://schemas.microsoft.com/office/drawing/2014/main" id="{209B4123-273F-A14A-A533-19E92F0A1889}"/>
              </a:ext>
            </a:extLst>
          </p:cNvPr>
          <p:cNvSpPr/>
          <p:nvPr/>
        </p:nvSpPr>
        <p:spPr bwMode="auto">
          <a:xfrm>
            <a:off x="1822652" y="3761878"/>
            <a:ext cx="1542848" cy="1685885"/>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ounded Rectangle 32">
            <a:extLst>
              <a:ext uri="{FF2B5EF4-FFF2-40B4-BE49-F238E27FC236}">
                <a16:creationId xmlns:a16="http://schemas.microsoft.com/office/drawing/2014/main" id="{62C19242-73D2-D246-B375-A7CF9705CCD6}"/>
              </a:ext>
            </a:extLst>
          </p:cNvPr>
          <p:cNvSpPr/>
          <p:nvPr/>
        </p:nvSpPr>
        <p:spPr bwMode="auto">
          <a:xfrm>
            <a:off x="1822652" y="3374973"/>
            <a:ext cx="1542848"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t>NPM</a:t>
            </a:r>
            <a:endParaRPr lang="x-none" sz="1200" dirty="0"/>
          </a:p>
        </p:txBody>
      </p:sp>
      <p:sp>
        <p:nvSpPr>
          <p:cNvPr id="47" name="Rounded Rectangle 46">
            <a:extLst>
              <a:ext uri="{FF2B5EF4-FFF2-40B4-BE49-F238E27FC236}">
                <a16:creationId xmlns:a16="http://schemas.microsoft.com/office/drawing/2014/main" id="{9E35A2DC-8B57-6746-BCDB-103B31F2CE9F}"/>
              </a:ext>
            </a:extLst>
          </p:cNvPr>
          <p:cNvSpPr/>
          <p:nvPr/>
        </p:nvSpPr>
        <p:spPr bwMode="auto">
          <a:xfrm>
            <a:off x="1594991" y="2702511"/>
            <a:ext cx="8682350" cy="470311"/>
          </a:xfrm>
          <a:prstGeom prst="roundRect">
            <a:avLst>
              <a:gd name="adj" fmla="val 0"/>
            </a:avLst>
          </a:prstGeom>
          <a:solidFill>
            <a:schemeClr val="accent5"/>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400" dirty="0">
                <a:solidFill>
                  <a:schemeClr val="tx1"/>
                </a:solidFill>
                <a:latin typeface="+mj-lt"/>
              </a:rPr>
              <a:t>GitHub Packages</a:t>
            </a:r>
            <a:endParaRPr lang="x-none" sz="1400" dirty="0">
              <a:solidFill>
                <a:schemeClr val="tx1"/>
              </a:solidFill>
              <a:latin typeface="+mj-lt"/>
            </a:endParaRPr>
          </a:p>
        </p:txBody>
      </p:sp>
      <p:sp>
        <p:nvSpPr>
          <p:cNvPr id="8" name="Rectangle 7"/>
          <p:cNvSpPr/>
          <p:nvPr/>
        </p:nvSpPr>
        <p:spPr bwMode="auto">
          <a:xfrm>
            <a:off x="1594991" y="3098114"/>
            <a:ext cx="8682350" cy="2515286"/>
          </a:xfrm>
          <a:prstGeom prst="rect">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stretch>
            <a:fillRect/>
          </a:stretch>
        </p:blipFill>
        <p:spPr>
          <a:xfrm>
            <a:off x="9855912" y="2802189"/>
            <a:ext cx="284417" cy="276932"/>
          </a:xfrm>
          <a:prstGeom prst="rect">
            <a:avLst/>
          </a:prstGeom>
        </p:spPr>
      </p:pic>
      <p:sp>
        <p:nvSpPr>
          <p:cNvPr id="54" name="Rectangle 53">
            <a:extLst>
              <a:ext uri="{FF2B5EF4-FFF2-40B4-BE49-F238E27FC236}">
                <a16:creationId xmlns:a16="http://schemas.microsoft.com/office/drawing/2014/main" id="{209B4123-273F-A14A-A533-19E92F0A1889}"/>
              </a:ext>
            </a:extLst>
          </p:cNvPr>
          <p:cNvSpPr/>
          <p:nvPr/>
        </p:nvSpPr>
        <p:spPr bwMode="auto">
          <a:xfrm>
            <a:off x="3496906" y="3761878"/>
            <a:ext cx="1542848" cy="1685885"/>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ounded Rectangle 54">
            <a:extLst>
              <a:ext uri="{FF2B5EF4-FFF2-40B4-BE49-F238E27FC236}">
                <a16:creationId xmlns:a16="http://schemas.microsoft.com/office/drawing/2014/main" id="{62C19242-73D2-D246-B375-A7CF9705CCD6}"/>
              </a:ext>
            </a:extLst>
          </p:cNvPr>
          <p:cNvSpPr/>
          <p:nvPr/>
        </p:nvSpPr>
        <p:spPr bwMode="auto">
          <a:xfrm>
            <a:off x="3496906" y="3374973"/>
            <a:ext cx="1542848"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t>Docker</a:t>
            </a:r>
            <a:endParaRPr lang="x-none" sz="1200" dirty="0"/>
          </a:p>
        </p:txBody>
      </p:sp>
      <p:sp>
        <p:nvSpPr>
          <p:cNvPr id="56" name="Rectangle 55">
            <a:extLst>
              <a:ext uri="{FF2B5EF4-FFF2-40B4-BE49-F238E27FC236}">
                <a16:creationId xmlns:a16="http://schemas.microsoft.com/office/drawing/2014/main" id="{209B4123-273F-A14A-A533-19E92F0A1889}"/>
              </a:ext>
            </a:extLst>
          </p:cNvPr>
          <p:cNvSpPr/>
          <p:nvPr/>
        </p:nvSpPr>
        <p:spPr bwMode="auto">
          <a:xfrm>
            <a:off x="5171160" y="3761878"/>
            <a:ext cx="1542848" cy="1685885"/>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ounded Rectangle 56">
            <a:extLst>
              <a:ext uri="{FF2B5EF4-FFF2-40B4-BE49-F238E27FC236}">
                <a16:creationId xmlns:a16="http://schemas.microsoft.com/office/drawing/2014/main" id="{62C19242-73D2-D246-B375-A7CF9705CCD6}"/>
              </a:ext>
            </a:extLst>
          </p:cNvPr>
          <p:cNvSpPr/>
          <p:nvPr/>
        </p:nvSpPr>
        <p:spPr bwMode="auto">
          <a:xfrm>
            <a:off x="5171160" y="3374973"/>
            <a:ext cx="1542848"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err="1"/>
              <a:t>RubyGem</a:t>
            </a:r>
            <a:endParaRPr lang="x-none" sz="1200" dirty="0"/>
          </a:p>
        </p:txBody>
      </p:sp>
      <p:sp>
        <p:nvSpPr>
          <p:cNvPr id="58" name="Rectangle 57">
            <a:extLst>
              <a:ext uri="{FF2B5EF4-FFF2-40B4-BE49-F238E27FC236}">
                <a16:creationId xmlns:a16="http://schemas.microsoft.com/office/drawing/2014/main" id="{209B4123-273F-A14A-A533-19E92F0A1889}"/>
              </a:ext>
            </a:extLst>
          </p:cNvPr>
          <p:cNvSpPr/>
          <p:nvPr/>
        </p:nvSpPr>
        <p:spPr bwMode="auto">
          <a:xfrm>
            <a:off x="6845414" y="3761878"/>
            <a:ext cx="1542848" cy="1685885"/>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ounded Rectangle 58">
            <a:extLst>
              <a:ext uri="{FF2B5EF4-FFF2-40B4-BE49-F238E27FC236}">
                <a16:creationId xmlns:a16="http://schemas.microsoft.com/office/drawing/2014/main" id="{62C19242-73D2-D246-B375-A7CF9705CCD6}"/>
              </a:ext>
            </a:extLst>
          </p:cNvPr>
          <p:cNvSpPr/>
          <p:nvPr/>
        </p:nvSpPr>
        <p:spPr bwMode="auto">
          <a:xfrm>
            <a:off x="6845414" y="3374973"/>
            <a:ext cx="1542848"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err="1"/>
              <a:t>Nuget</a:t>
            </a:r>
            <a:endParaRPr lang="x-none" sz="1200" dirty="0"/>
          </a:p>
        </p:txBody>
      </p:sp>
      <p:sp>
        <p:nvSpPr>
          <p:cNvPr id="60" name="Rectangle 59">
            <a:extLst>
              <a:ext uri="{FF2B5EF4-FFF2-40B4-BE49-F238E27FC236}">
                <a16:creationId xmlns:a16="http://schemas.microsoft.com/office/drawing/2014/main" id="{209B4123-273F-A14A-A533-19E92F0A1889}"/>
              </a:ext>
            </a:extLst>
          </p:cNvPr>
          <p:cNvSpPr/>
          <p:nvPr/>
        </p:nvSpPr>
        <p:spPr bwMode="auto">
          <a:xfrm>
            <a:off x="8519668" y="3761878"/>
            <a:ext cx="1542848" cy="1685885"/>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ounded Rectangle 60">
            <a:extLst>
              <a:ext uri="{FF2B5EF4-FFF2-40B4-BE49-F238E27FC236}">
                <a16:creationId xmlns:a16="http://schemas.microsoft.com/office/drawing/2014/main" id="{62C19242-73D2-D246-B375-A7CF9705CCD6}"/>
              </a:ext>
            </a:extLst>
          </p:cNvPr>
          <p:cNvSpPr/>
          <p:nvPr/>
        </p:nvSpPr>
        <p:spPr bwMode="auto">
          <a:xfrm>
            <a:off x="8519668" y="3374973"/>
            <a:ext cx="1542848"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t>Maven</a:t>
            </a:r>
            <a:endParaRPr lang="x-none" sz="1200" dirty="0"/>
          </a:p>
        </p:txBody>
      </p:sp>
      <p:pic>
        <p:nvPicPr>
          <p:cNvPr id="10" name="Picture 9"/>
          <p:cNvPicPr>
            <a:picLocks noChangeAspect="1"/>
          </p:cNvPicPr>
          <p:nvPr/>
        </p:nvPicPr>
        <p:blipFill>
          <a:blip r:embed="rId4"/>
          <a:stretch>
            <a:fillRect/>
          </a:stretch>
        </p:blipFill>
        <p:spPr>
          <a:xfrm>
            <a:off x="3047297" y="3460329"/>
            <a:ext cx="216189" cy="216189"/>
          </a:xfrm>
          <a:prstGeom prst="rect">
            <a:avLst/>
          </a:prstGeom>
        </p:spPr>
      </p:pic>
      <p:pic>
        <p:nvPicPr>
          <p:cNvPr id="62" name="Picture 61"/>
          <p:cNvPicPr>
            <a:picLocks noChangeAspect="1"/>
          </p:cNvPicPr>
          <p:nvPr/>
        </p:nvPicPr>
        <p:blipFill>
          <a:blip r:embed="rId5"/>
          <a:stretch>
            <a:fillRect/>
          </a:stretch>
        </p:blipFill>
        <p:spPr>
          <a:xfrm>
            <a:off x="2332762" y="4339823"/>
            <a:ext cx="525578" cy="529994"/>
          </a:xfrm>
          <a:prstGeom prst="rect">
            <a:avLst/>
          </a:prstGeom>
        </p:spPr>
      </p:pic>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5560" y="3456183"/>
            <a:ext cx="306598" cy="220335"/>
          </a:xfrm>
          <a:prstGeom prst="rect">
            <a:avLst/>
          </a:prstGeom>
        </p:spPr>
      </p:pic>
      <p:pic>
        <p:nvPicPr>
          <p:cNvPr id="11" name="Picture 10"/>
          <p:cNvPicPr>
            <a:picLocks noChangeAspect="1"/>
          </p:cNvPicPr>
          <p:nvPr/>
        </p:nvPicPr>
        <p:blipFill>
          <a:blip r:embed="rId7"/>
          <a:stretch>
            <a:fillRect/>
          </a:stretch>
        </p:blipFill>
        <p:spPr>
          <a:xfrm>
            <a:off x="6407751" y="3443454"/>
            <a:ext cx="208876" cy="240002"/>
          </a:xfrm>
          <a:prstGeom prst="rect">
            <a:avLst/>
          </a:prstGeom>
        </p:spPr>
      </p:pic>
      <p:pic>
        <p:nvPicPr>
          <p:cNvPr id="64" name="Picture 63"/>
          <p:cNvPicPr>
            <a:picLocks noChangeAspect="1"/>
          </p:cNvPicPr>
          <p:nvPr/>
        </p:nvPicPr>
        <p:blipFill>
          <a:blip r:embed="rId5"/>
          <a:stretch>
            <a:fillRect/>
          </a:stretch>
        </p:blipFill>
        <p:spPr>
          <a:xfrm>
            <a:off x="4006647" y="4339823"/>
            <a:ext cx="525578" cy="529994"/>
          </a:xfrm>
          <a:prstGeom prst="rect">
            <a:avLst/>
          </a:prstGeom>
        </p:spPr>
      </p:pic>
      <p:pic>
        <p:nvPicPr>
          <p:cNvPr id="65" name="Picture 64"/>
          <p:cNvPicPr>
            <a:picLocks noChangeAspect="1"/>
          </p:cNvPicPr>
          <p:nvPr/>
        </p:nvPicPr>
        <p:blipFill>
          <a:blip r:embed="rId5"/>
          <a:stretch>
            <a:fillRect/>
          </a:stretch>
        </p:blipFill>
        <p:spPr>
          <a:xfrm>
            <a:off x="5680532" y="4339823"/>
            <a:ext cx="525578" cy="529994"/>
          </a:xfrm>
          <a:prstGeom prst="rect">
            <a:avLst/>
          </a:prstGeom>
        </p:spPr>
      </p:pic>
      <p:pic>
        <p:nvPicPr>
          <p:cNvPr id="66" name="Picture 65"/>
          <p:cNvPicPr>
            <a:picLocks noChangeAspect="1"/>
          </p:cNvPicPr>
          <p:nvPr/>
        </p:nvPicPr>
        <p:blipFill>
          <a:blip r:embed="rId5"/>
          <a:stretch>
            <a:fillRect/>
          </a:stretch>
        </p:blipFill>
        <p:spPr>
          <a:xfrm>
            <a:off x="7354417" y="4339823"/>
            <a:ext cx="525578" cy="529994"/>
          </a:xfrm>
          <a:prstGeom prst="rect">
            <a:avLst/>
          </a:prstGeom>
        </p:spPr>
      </p:pic>
      <p:pic>
        <p:nvPicPr>
          <p:cNvPr id="67" name="Picture 66"/>
          <p:cNvPicPr>
            <a:picLocks noChangeAspect="1"/>
          </p:cNvPicPr>
          <p:nvPr/>
        </p:nvPicPr>
        <p:blipFill>
          <a:blip r:embed="rId5"/>
          <a:stretch>
            <a:fillRect/>
          </a:stretch>
        </p:blipFill>
        <p:spPr>
          <a:xfrm>
            <a:off x="9028303" y="4339823"/>
            <a:ext cx="525578" cy="529994"/>
          </a:xfrm>
          <a:prstGeom prst="rect">
            <a:avLst/>
          </a:prstGeom>
        </p:spPr>
      </p:pic>
      <p:pic>
        <p:nvPicPr>
          <p:cNvPr id="2" name="Picture 1"/>
          <p:cNvPicPr>
            <a:picLocks noChangeAspect="1"/>
          </p:cNvPicPr>
          <p:nvPr/>
        </p:nvPicPr>
        <p:blipFill>
          <a:blip r:embed="rId8"/>
          <a:stretch>
            <a:fillRect/>
          </a:stretch>
        </p:blipFill>
        <p:spPr>
          <a:xfrm>
            <a:off x="9773187" y="3462856"/>
            <a:ext cx="165450" cy="220600"/>
          </a:xfrm>
          <a:prstGeom prst="rect">
            <a:avLst/>
          </a:prstGeom>
        </p:spPr>
      </p:pic>
      <p:pic>
        <p:nvPicPr>
          <p:cNvPr id="3" name="Picture 2"/>
          <p:cNvPicPr>
            <a:picLocks noChangeAspect="1"/>
          </p:cNvPicPr>
          <p:nvPr/>
        </p:nvPicPr>
        <p:blipFill>
          <a:blip r:embed="rId9"/>
          <a:stretch>
            <a:fillRect/>
          </a:stretch>
        </p:blipFill>
        <p:spPr>
          <a:xfrm>
            <a:off x="8048296" y="3463772"/>
            <a:ext cx="205418" cy="199365"/>
          </a:xfrm>
          <a:prstGeom prst="rect">
            <a:avLst/>
          </a:prstGeom>
        </p:spPr>
      </p:pic>
    </p:spTree>
    <p:extLst>
      <p:ext uri="{BB962C8B-B14F-4D97-AF65-F5344CB8AC3E}">
        <p14:creationId xmlns:p14="http://schemas.microsoft.com/office/powerpoint/2010/main" val="19957003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7">
            <a:extLst>
              <a:ext uri="{FF2B5EF4-FFF2-40B4-BE49-F238E27FC236}">
                <a16:creationId xmlns:a16="http://schemas.microsoft.com/office/drawing/2014/main" id="{19522803-7AAF-6843-A0DA-910E49B10590}"/>
              </a:ext>
            </a:extLst>
          </p:cNvPr>
          <p:cNvSpPr>
            <a:spLocks noGrp="1"/>
          </p:cNvSpPr>
          <p:nvPr>
            <p:ph type="title"/>
          </p:nvPr>
        </p:nvSpPr>
        <p:spPr>
          <a:xfrm>
            <a:off x="465139" y="632779"/>
            <a:ext cx="4950924" cy="410369"/>
          </a:xfrm>
        </p:spPr>
        <p:txBody>
          <a:bodyPr/>
          <a:lstStyle/>
          <a:p>
            <a:r>
              <a:rPr lang="en-US" dirty="0">
                <a:solidFill>
                  <a:schemeClr val="bg1"/>
                </a:solidFill>
              </a:rPr>
              <a:t>What is </a:t>
            </a:r>
            <a:r>
              <a:rPr lang="en-US">
                <a:solidFill>
                  <a:schemeClr val="bg1"/>
                </a:solidFill>
              </a:rPr>
              <a:t>Developer Workflow?</a:t>
            </a:r>
            <a:endParaRPr lang="en-US" dirty="0">
              <a:solidFill>
                <a:schemeClr val="bg1"/>
              </a:solidFill>
            </a:endParaRPr>
          </a:p>
        </p:txBody>
      </p:sp>
      <p:sp>
        <p:nvSpPr>
          <p:cNvPr id="27" name="Rounded Rectangle 26"/>
          <p:cNvSpPr/>
          <p:nvPr/>
        </p:nvSpPr>
        <p:spPr bwMode="auto">
          <a:xfrm>
            <a:off x="465139" y="2592814"/>
            <a:ext cx="1805096" cy="281869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ounded Rectangle 29"/>
          <p:cNvSpPr/>
          <p:nvPr/>
        </p:nvSpPr>
        <p:spPr bwMode="auto">
          <a:xfrm>
            <a:off x="2389266" y="2592814"/>
            <a:ext cx="1805096" cy="281869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a:off x="4313393" y="2592814"/>
            <a:ext cx="1805096" cy="281869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ounded Rectangle 31"/>
          <p:cNvSpPr/>
          <p:nvPr/>
        </p:nvSpPr>
        <p:spPr bwMode="auto">
          <a:xfrm>
            <a:off x="6237520" y="2592814"/>
            <a:ext cx="1805096" cy="281869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ounded Rectangle 32"/>
          <p:cNvSpPr/>
          <p:nvPr/>
        </p:nvSpPr>
        <p:spPr bwMode="auto">
          <a:xfrm>
            <a:off x="8161647" y="2592814"/>
            <a:ext cx="1805096" cy="281869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ounded Rectangle 33"/>
          <p:cNvSpPr/>
          <p:nvPr/>
        </p:nvSpPr>
        <p:spPr bwMode="auto">
          <a:xfrm>
            <a:off x="10085772" y="2592814"/>
            <a:ext cx="1805096" cy="281869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557083" y="4059653"/>
            <a:ext cx="1621208" cy="830997"/>
          </a:xfrm>
          <a:prstGeom prst="rect">
            <a:avLst/>
          </a:prstGeom>
          <a:noFill/>
        </p:spPr>
        <p:txBody>
          <a:bodyPr wrap="square" lIns="0" tIns="0" rIns="0" bIns="0" rtlCol="0">
            <a:spAutoFit/>
          </a:bodyPr>
          <a:lstStyle/>
          <a:p>
            <a:pPr algn="ctr">
              <a:lnSpc>
                <a:spcPct val="90000"/>
              </a:lnSpc>
              <a:spcAft>
                <a:spcPts val="600"/>
              </a:spcAft>
            </a:pPr>
            <a:r>
              <a:rPr lang="en-US" sz="1200" dirty="0">
                <a:solidFill>
                  <a:schemeClr val="bg1"/>
                </a:solidFill>
              </a:rPr>
              <a:t>Setting up your </a:t>
            </a:r>
            <a:br>
              <a:rPr lang="en-US" sz="1200" dirty="0">
                <a:solidFill>
                  <a:schemeClr val="bg1"/>
                </a:solidFill>
              </a:rPr>
            </a:br>
            <a:r>
              <a:rPr lang="en-US" sz="1200" dirty="0">
                <a:solidFill>
                  <a:schemeClr val="bg1"/>
                </a:solidFill>
              </a:rPr>
              <a:t>local development environment, </a:t>
            </a:r>
            <a:br>
              <a:rPr lang="en-US" sz="1200" dirty="0">
                <a:solidFill>
                  <a:schemeClr val="bg1"/>
                </a:solidFill>
              </a:rPr>
            </a:br>
            <a:r>
              <a:rPr lang="en-US" sz="1200" dirty="0">
                <a:solidFill>
                  <a:schemeClr val="bg1"/>
                </a:solidFill>
              </a:rPr>
              <a:t>creating backlogs, downloading libraries</a:t>
            </a:r>
          </a:p>
        </p:txBody>
      </p:sp>
      <p:sp>
        <p:nvSpPr>
          <p:cNvPr id="29" name="TextBox 28"/>
          <p:cNvSpPr txBox="1"/>
          <p:nvPr/>
        </p:nvSpPr>
        <p:spPr>
          <a:xfrm>
            <a:off x="465138" y="3668558"/>
            <a:ext cx="1805097" cy="276999"/>
          </a:xfrm>
          <a:prstGeom prst="rect">
            <a:avLst/>
          </a:prstGeom>
          <a:noFill/>
        </p:spPr>
        <p:txBody>
          <a:bodyPr wrap="square" lIns="0" tIns="0" rIns="0" bIns="0" rtlCol="0">
            <a:spAutoFit/>
          </a:bodyPr>
          <a:lstStyle/>
          <a:p>
            <a:pPr algn="ctr">
              <a:lnSpc>
                <a:spcPct val="90000"/>
              </a:lnSpc>
              <a:spcAft>
                <a:spcPts val="600"/>
              </a:spcAft>
            </a:pPr>
            <a:r>
              <a:rPr lang="en-US" sz="2000" b="1" dirty="0">
                <a:solidFill>
                  <a:schemeClr val="bg1"/>
                </a:solidFill>
                <a:latin typeface="+mj-lt"/>
              </a:rPr>
              <a:t>Setup</a:t>
            </a:r>
          </a:p>
        </p:txBody>
      </p:sp>
      <p:sp>
        <p:nvSpPr>
          <p:cNvPr id="35" name="TextBox 34"/>
          <p:cNvSpPr txBox="1"/>
          <p:nvPr/>
        </p:nvSpPr>
        <p:spPr>
          <a:xfrm>
            <a:off x="2600241" y="4059653"/>
            <a:ext cx="1383146" cy="166199"/>
          </a:xfrm>
          <a:prstGeom prst="rect">
            <a:avLst/>
          </a:prstGeom>
          <a:noFill/>
        </p:spPr>
        <p:txBody>
          <a:bodyPr wrap="square" lIns="0" tIns="0" rIns="0" bIns="0" rtlCol="0">
            <a:spAutoFit/>
          </a:bodyPr>
          <a:lstStyle/>
          <a:p>
            <a:pPr algn="ctr">
              <a:lnSpc>
                <a:spcPct val="90000"/>
              </a:lnSpc>
              <a:spcAft>
                <a:spcPts val="600"/>
              </a:spcAft>
            </a:pPr>
            <a:r>
              <a:rPr lang="en-US" sz="1200" dirty="0">
                <a:solidFill>
                  <a:schemeClr val="bg1"/>
                </a:solidFill>
              </a:rPr>
              <a:t>Writing code</a:t>
            </a:r>
          </a:p>
        </p:txBody>
      </p:sp>
      <p:sp>
        <p:nvSpPr>
          <p:cNvPr id="36" name="TextBox 35"/>
          <p:cNvSpPr txBox="1"/>
          <p:nvPr/>
        </p:nvSpPr>
        <p:spPr>
          <a:xfrm>
            <a:off x="2389265" y="3668558"/>
            <a:ext cx="1805097" cy="276999"/>
          </a:xfrm>
          <a:prstGeom prst="rect">
            <a:avLst/>
          </a:prstGeom>
          <a:noFill/>
        </p:spPr>
        <p:txBody>
          <a:bodyPr wrap="square" lIns="0" tIns="0" rIns="0" bIns="0" rtlCol="0">
            <a:spAutoFit/>
          </a:bodyPr>
          <a:lstStyle/>
          <a:p>
            <a:pPr algn="ctr">
              <a:lnSpc>
                <a:spcPct val="90000"/>
              </a:lnSpc>
              <a:spcAft>
                <a:spcPts val="600"/>
              </a:spcAft>
            </a:pPr>
            <a:r>
              <a:rPr lang="en-US" sz="2000" b="1" dirty="0">
                <a:solidFill>
                  <a:schemeClr val="bg1"/>
                </a:solidFill>
                <a:latin typeface="+mj-lt"/>
              </a:rPr>
              <a:t>Develop</a:t>
            </a:r>
          </a:p>
        </p:txBody>
      </p:sp>
      <p:sp>
        <p:nvSpPr>
          <p:cNvPr id="37" name="TextBox 36"/>
          <p:cNvSpPr txBox="1"/>
          <p:nvPr/>
        </p:nvSpPr>
        <p:spPr>
          <a:xfrm>
            <a:off x="4524368" y="4059653"/>
            <a:ext cx="1383146" cy="498598"/>
          </a:xfrm>
          <a:prstGeom prst="rect">
            <a:avLst/>
          </a:prstGeom>
          <a:noFill/>
        </p:spPr>
        <p:txBody>
          <a:bodyPr wrap="square" lIns="0" tIns="0" rIns="0" bIns="0" rtlCol="0">
            <a:spAutoFit/>
          </a:bodyPr>
          <a:lstStyle/>
          <a:p>
            <a:pPr algn="ctr">
              <a:lnSpc>
                <a:spcPct val="90000"/>
              </a:lnSpc>
              <a:spcAft>
                <a:spcPts val="600"/>
              </a:spcAft>
            </a:pPr>
            <a:r>
              <a:rPr lang="en-US" sz="1200" dirty="0">
                <a:solidFill>
                  <a:schemeClr val="bg1"/>
                </a:solidFill>
              </a:rPr>
              <a:t>Testing your code locally and see if things work</a:t>
            </a:r>
          </a:p>
        </p:txBody>
      </p:sp>
      <p:sp>
        <p:nvSpPr>
          <p:cNvPr id="38" name="TextBox 37"/>
          <p:cNvSpPr txBox="1"/>
          <p:nvPr/>
        </p:nvSpPr>
        <p:spPr>
          <a:xfrm>
            <a:off x="4313392" y="3668558"/>
            <a:ext cx="1805097" cy="276999"/>
          </a:xfrm>
          <a:prstGeom prst="rect">
            <a:avLst/>
          </a:prstGeom>
          <a:noFill/>
        </p:spPr>
        <p:txBody>
          <a:bodyPr wrap="square" lIns="0" tIns="0" rIns="0" bIns="0" rtlCol="0">
            <a:spAutoFit/>
          </a:bodyPr>
          <a:lstStyle/>
          <a:p>
            <a:pPr algn="ctr">
              <a:lnSpc>
                <a:spcPct val="90000"/>
              </a:lnSpc>
              <a:spcAft>
                <a:spcPts val="600"/>
              </a:spcAft>
            </a:pPr>
            <a:r>
              <a:rPr lang="en-US" sz="2000" b="1" dirty="0">
                <a:solidFill>
                  <a:schemeClr val="bg1"/>
                </a:solidFill>
                <a:latin typeface="+mj-lt"/>
              </a:rPr>
              <a:t>Test</a:t>
            </a:r>
          </a:p>
        </p:txBody>
      </p:sp>
      <p:sp>
        <p:nvSpPr>
          <p:cNvPr id="39" name="TextBox 38"/>
          <p:cNvSpPr txBox="1"/>
          <p:nvPr/>
        </p:nvSpPr>
        <p:spPr>
          <a:xfrm>
            <a:off x="6527616" y="4059653"/>
            <a:ext cx="1224906" cy="498598"/>
          </a:xfrm>
          <a:prstGeom prst="rect">
            <a:avLst/>
          </a:prstGeom>
          <a:noFill/>
        </p:spPr>
        <p:txBody>
          <a:bodyPr wrap="square" lIns="0" tIns="0" rIns="0" bIns="0" rtlCol="0">
            <a:spAutoFit/>
          </a:bodyPr>
          <a:lstStyle/>
          <a:p>
            <a:pPr algn="ctr">
              <a:lnSpc>
                <a:spcPct val="90000"/>
              </a:lnSpc>
              <a:spcAft>
                <a:spcPts val="600"/>
              </a:spcAft>
            </a:pPr>
            <a:r>
              <a:rPr lang="en-US" sz="1200" dirty="0">
                <a:solidFill>
                  <a:schemeClr val="bg1"/>
                </a:solidFill>
              </a:rPr>
              <a:t>Merge your code with the rest of your team</a:t>
            </a:r>
          </a:p>
        </p:txBody>
      </p:sp>
      <p:sp>
        <p:nvSpPr>
          <p:cNvPr id="40" name="TextBox 39"/>
          <p:cNvSpPr txBox="1"/>
          <p:nvPr/>
        </p:nvSpPr>
        <p:spPr>
          <a:xfrm>
            <a:off x="6237520" y="3668558"/>
            <a:ext cx="1805097" cy="276999"/>
          </a:xfrm>
          <a:prstGeom prst="rect">
            <a:avLst/>
          </a:prstGeom>
          <a:noFill/>
        </p:spPr>
        <p:txBody>
          <a:bodyPr wrap="square" lIns="0" tIns="0" rIns="0" bIns="0" rtlCol="0">
            <a:spAutoFit/>
          </a:bodyPr>
          <a:lstStyle/>
          <a:p>
            <a:pPr algn="ctr">
              <a:lnSpc>
                <a:spcPct val="90000"/>
              </a:lnSpc>
              <a:spcAft>
                <a:spcPts val="600"/>
              </a:spcAft>
            </a:pPr>
            <a:r>
              <a:rPr lang="en-US" sz="2000" b="1" dirty="0">
                <a:solidFill>
                  <a:schemeClr val="bg1"/>
                </a:solidFill>
                <a:latin typeface="+mj-lt"/>
              </a:rPr>
              <a:t>Integrate</a:t>
            </a:r>
          </a:p>
        </p:txBody>
      </p:sp>
      <p:sp>
        <p:nvSpPr>
          <p:cNvPr id="41" name="TextBox 40"/>
          <p:cNvSpPr txBox="1"/>
          <p:nvPr/>
        </p:nvSpPr>
        <p:spPr>
          <a:xfrm>
            <a:off x="8372623" y="4059653"/>
            <a:ext cx="1383146" cy="498598"/>
          </a:xfrm>
          <a:prstGeom prst="rect">
            <a:avLst/>
          </a:prstGeom>
          <a:noFill/>
        </p:spPr>
        <p:txBody>
          <a:bodyPr wrap="square" lIns="0" tIns="0" rIns="0" bIns="0" rtlCol="0">
            <a:spAutoFit/>
          </a:bodyPr>
          <a:lstStyle/>
          <a:p>
            <a:pPr algn="ctr">
              <a:lnSpc>
                <a:spcPct val="90000"/>
              </a:lnSpc>
              <a:spcAft>
                <a:spcPts val="600"/>
              </a:spcAft>
            </a:pPr>
            <a:r>
              <a:rPr lang="en-US" sz="1200" dirty="0">
                <a:solidFill>
                  <a:schemeClr val="bg1"/>
                </a:solidFill>
              </a:rPr>
              <a:t>Prepare assets </a:t>
            </a:r>
            <a:br>
              <a:rPr lang="en-US" sz="1200" dirty="0">
                <a:solidFill>
                  <a:schemeClr val="bg1"/>
                </a:solidFill>
              </a:rPr>
            </a:br>
            <a:r>
              <a:rPr lang="en-US" sz="1200" dirty="0">
                <a:solidFill>
                  <a:schemeClr val="bg1"/>
                </a:solidFill>
              </a:rPr>
              <a:t>for deployment </a:t>
            </a:r>
            <a:br>
              <a:rPr lang="en-US" sz="1200" dirty="0">
                <a:solidFill>
                  <a:schemeClr val="bg1"/>
                </a:solidFill>
              </a:rPr>
            </a:br>
            <a:r>
              <a:rPr lang="en-US" sz="1200" dirty="0">
                <a:solidFill>
                  <a:schemeClr val="bg1"/>
                </a:solidFill>
              </a:rPr>
              <a:t>to production</a:t>
            </a:r>
          </a:p>
        </p:txBody>
      </p:sp>
      <p:sp>
        <p:nvSpPr>
          <p:cNvPr id="42" name="TextBox 41"/>
          <p:cNvSpPr txBox="1"/>
          <p:nvPr/>
        </p:nvSpPr>
        <p:spPr>
          <a:xfrm>
            <a:off x="8161647" y="3668558"/>
            <a:ext cx="1805097" cy="276999"/>
          </a:xfrm>
          <a:prstGeom prst="rect">
            <a:avLst/>
          </a:prstGeom>
          <a:noFill/>
        </p:spPr>
        <p:txBody>
          <a:bodyPr wrap="square" lIns="0" tIns="0" rIns="0" bIns="0" rtlCol="0">
            <a:spAutoFit/>
          </a:bodyPr>
          <a:lstStyle/>
          <a:p>
            <a:pPr algn="ctr">
              <a:lnSpc>
                <a:spcPct val="90000"/>
              </a:lnSpc>
              <a:spcAft>
                <a:spcPts val="600"/>
              </a:spcAft>
            </a:pPr>
            <a:r>
              <a:rPr lang="en-US" sz="2000" b="1" dirty="0">
                <a:solidFill>
                  <a:schemeClr val="bg1"/>
                </a:solidFill>
                <a:latin typeface="+mj-lt"/>
              </a:rPr>
              <a:t>Optimize</a:t>
            </a:r>
          </a:p>
        </p:txBody>
      </p:sp>
      <p:sp>
        <p:nvSpPr>
          <p:cNvPr id="43" name="TextBox 42"/>
          <p:cNvSpPr txBox="1"/>
          <p:nvPr/>
        </p:nvSpPr>
        <p:spPr>
          <a:xfrm>
            <a:off x="10296748" y="4059653"/>
            <a:ext cx="1383146" cy="332399"/>
          </a:xfrm>
          <a:prstGeom prst="rect">
            <a:avLst/>
          </a:prstGeom>
          <a:noFill/>
        </p:spPr>
        <p:txBody>
          <a:bodyPr wrap="square" lIns="0" tIns="0" rIns="0" bIns="0" rtlCol="0">
            <a:spAutoFit/>
          </a:bodyPr>
          <a:lstStyle/>
          <a:p>
            <a:pPr algn="ctr">
              <a:lnSpc>
                <a:spcPct val="90000"/>
              </a:lnSpc>
              <a:spcAft>
                <a:spcPts val="600"/>
              </a:spcAft>
            </a:pPr>
            <a:r>
              <a:rPr lang="en-US" sz="1200" dirty="0">
                <a:solidFill>
                  <a:schemeClr val="bg1"/>
                </a:solidFill>
              </a:rPr>
              <a:t>Push code and assets to production</a:t>
            </a:r>
          </a:p>
        </p:txBody>
      </p:sp>
      <p:sp>
        <p:nvSpPr>
          <p:cNvPr id="44" name="TextBox 43"/>
          <p:cNvSpPr txBox="1"/>
          <p:nvPr/>
        </p:nvSpPr>
        <p:spPr>
          <a:xfrm>
            <a:off x="10085772" y="3668558"/>
            <a:ext cx="1805097" cy="276999"/>
          </a:xfrm>
          <a:prstGeom prst="rect">
            <a:avLst/>
          </a:prstGeom>
          <a:noFill/>
        </p:spPr>
        <p:txBody>
          <a:bodyPr wrap="square" lIns="0" tIns="0" rIns="0" bIns="0" rtlCol="0">
            <a:spAutoFit/>
          </a:bodyPr>
          <a:lstStyle/>
          <a:p>
            <a:pPr algn="ctr">
              <a:lnSpc>
                <a:spcPct val="90000"/>
              </a:lnSpc>
              <a:spcAft>
                <a:spcPts val="600"/>
              </a:spcAft>
            </a:pPr>
            <a:r>
              <a:rPr lang="en-US" sz="2000" b="1" dirty="0">
                <a:solidFill>
                  <a:schemeClr val="bg1"/>
                </a:solidFill>
                <a:latin typeface="+mj-lt"/>
              </a:rPr>
              <a:t>Deploy</a:t>
            </a:r>
          </a:p>
        </p:txBody>
      </p:sp>
      <p:pic>
        <p:nvPicPr>
          <p:cNvPr id="24" name="Picture 23"/>
          <p:cNvPicPr>
            <a:picLocks noChangeAspect="1"/>
          </p:cNvPicPr>
          <p:nvPr/>
        </p:nvPicPr>
        <p:blipFill>
          <a:blip r:embed="rId3"/>
          <a:stretch>
            <a:fillRect/>
          </a:stretch>
        </p:blipFill>
        <p:spPr>
          <a:xfrm>
            <a:off x="1159444" y="2967608"/>
            <a:ext cx="416485" cy="416485"/>
          </a:xfrm>
          <a:prstGeom prst="rect">
            <a:avLst/>
          </a:prstGeom>
        </p:spPr>
      </p:pic>
      <p:pic>
        <p:nvPicPr>
          <p:cNvPr id="46" name="Picture 45"/>
          <p:cNvPicPr>
            <a:picLocks noChangeAspect="1"/>
          </p:cNvPicPr>
          <p:nvPr/>
        </p:nvPicPr>
        <p:blipFill>
          <a:blip r:embed="rId4"/>
          <a:stretch>
            <a:fillRect/>
          </a:stretch>
        </p:blipFill>
        <p:spPr>
          <a:xfrm>
            <a:off x="3099163" y="2983200"/>
            <a:ext cx="385301" cy="385301"/>
          </a:xfrm>
          <a:prstGeom prst="rect">
            <a:avLst/>
          </a:prstGeom>
        </p:spPr>
      </p:pic>
      <p:pic>
        <p:nvPicPr>
          <p:cNvPr id="47" name="Picture 46"/>
          <p:cNvPicPr>
            <a:picLocks noChangeAspect="1"/>
          </p:cNvPicPr>
          <p:nvPr/>
        </p:nvPicPr>
        <p:blipFill>
          <a:blip r:embed="rId5"/>
          <a:stretch>
            <a:fillRect/>
          </a:stretch>
        </p:blipFill>
        <p:spPr>
          <a:xfrm>
            <a:off x="5050338" y="2986723"/>
            <a:ext cx="330973" cy="378255"/>
          </a:xfrm>
          <a:prstGeom prst="rect">
            <a:avLst/>
          </a:prstGeom>
        </p:spPr>
      </p:pic>
      <p:pic>
        <p:nvPicPr>
          <p:cNvPr id="48" name="Picture 47"/>
          <p:cNvPicPr>
            <a:picLocks noChangeAspect="1"/>
          </p:cNvPicPr>
          <p:nvPr/>
        </p:nvPicPr>
        <p:blipFill>
          <a:blip r:embed="rId6"/>
          <a:stretch>
            <a:fillRect/>
          </a:stretch>
        </p:blipFill>
        <p:spPr>
          <a:xfrm>
            <a:off x="8844061" y="2955716"/>
            <a:ext cx="440269" cy="440268"/>
          </a:xfrm>
          <a:prstGeom prst="rect">
            <a:avLst/>
          </a:prstGeom>
        </p:spPr>
      </p:pic>
      <p:pic>
        <p:nvPicPr>
          <p:cNvPr id="49" name="Picture 48"/>
          <p:cNvPicPr>
            <a:picLocks noChangeAspect="1"/>
          </p:cNvPicPr>
          <p:nvPr/>
        </p:nvPicPr>
        <p:blipFill>
          <a:blip r:embed="rId7"/>
          <a:stretch>
            <a:fillRect/>
          </a:stretch>
        </p:blipFill>
        <p:spPr>
          <a:xfrm>
            <a:off x="6911548" y="2965150"/>
            <a:ext cx="421402" cy="421400"/>
          </a:xfrm>
          <a:prstGeom prst="rect">
            <a:avLst/>
          </a:prstGeom>
        </p:spPr>
      </p:pic>
      <p:pic>
        <p:nvPicPr>
          <p:cNvPr id="51" name="Picture 50"/>
          <p:cNvPicPr>
            <a:picLocks noChangeAspect="1"/>
          </p:cNvPicPr>
          <p:nvPr/>
        </p:nvPicPr>
        <p:blipFill>
          <a:blip r:embed="rId8"/>
          <a:stretch>
            <a:fillRect/>
          </a:stretch>
        </p:blipFill>
        <p:spPr>
          <a:xfrm>
            <a:off x="10798543" y="2966305"/>
            <a:ext cx="379554" cy="419091"/>
          </a:xfrm>
          <a:prstGeom prst="rect">
            <a:avLst/>
          </a:prstGeom>
        </p:spPr>
      </p:pic>
      <p:cxnSp>
        <p:nvCxnSpPr>
          <p:cNvPr id="53" name="Straight Connector 52"/>
          <p:cNvCxnSpPr/>
          <p:nvPr/>
        </p:nvCxnSpPr>
        <p:spPr>
          <a:xfrm>
            <a:off x="559645" y="2261961"/>
            <a:ext cx="11317185" cy="0"/>
          </a:xfrm>
          <a:prstGeom prst="line">
            <a:avLst/>
          </a:prstGeom>
          <a:ln w="25400">
            <a:solidFill>
              <a:srgbClr val="0078D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367687" y="2261963"/>
            <a:ext cx="0" cy="330851"/>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0988320" y="2261963"/>
            <a:ext cx="0" cy="330851"/>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3291814" y="2261963"/>
            <a:ext cx="0" cy="330851"/>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5215941" y="2261963"/>
            <a:ext cx="0" cy="330851"/>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140068" y="2261963"/>
            <a:ext cx="0" cy="330851"/>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9064195" y="2261963"/>
            <a:ext cx="0" cy="330851"/>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7347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9DEAFF-4B2C-D540-A278-3409F9EEBE1D}"/>
              </a:ext>
            </a:extLst>
          </p:cNvPr>
          <p:cNvPicPr>
            <a:picLocks noChangeAspect="1"/>
          </p:cNvPicPr>
          <p:nvPr/>
        </p:nvPicPr>
        <p:blipFill rotWithShape="1">
          <a:blip r:embed="rId3"/>
          <a:srcRect l="-4479" t="-1241" r="4479" b="17406"/>
          <a:stretch/>
        </p:blipFill>
        <p:spPr>
          <a:xfrm>
            <a:off x="0" y="3135250"/>
            <a:ext cx="12436475" cy="3865126"/>
          </a:xfrm>
          <a:prstGeom prst="rect">
            <a:avLst/>
          </a:prstGeom>
        </p:spPr>
      </p:pic>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3045505" cy="410369"/>
          </a:xfrm>
        </p:spPr>
        <p:txBody>
          <a:bodyPr/>
          <a:lstStyle/>
          <a:p>
            <a:r>
              <a:rPr lang="en-US" dirty="0">
                <a:solidFill>
                  <a:schemeClr val="bg1"/>
                </a:solidFill>
              </a:rPr>
              <a:t>GitHub Security</a:t>
            </a:r>
          </a:p>
        </p:txBody>
      </p:sp>
      <p:sp>
        <p:nvSpPr>
          <p:cNvPr id="22" name="Text Placeholder 10">
            <a:extLst>
              <a:ext uri="{FF2B5EF4-FFF2-40B4-BE49-F238E27FC236}">
                <a16:creationId xmlns:a16="http://schemas.microsoft.com/office/drawing/2014/main" id="{DE85971F-36E1-8044-9F39-7D9B9492F2D4}"/>
              </a:ext>
            </a:extLst>
          </p:cNvPr>
          <p:cNvSpPr>
            <a:spLocks noGrp="1"/>
          </p:cNvSpPr>
          <p:nvPr>
            <p:ph type="body" sz="quarter" idx="14"/>
          </p:nvPr>
        </p:nvSpPr>
        <p:spPr>
          <a:xfrm>
            <a:off x="465138" y="1912822"/>
            <a:ext cx="4868861" cy="2222257"/>
          </a:xfrm>
        </p:spPr>
        <p:txBody>
          <a:bodyPr/>
          <a:lstStyle/>
          <a:p>
            <a:pPr marL="342900" indent="-342900">
              <a:lnSpc>
                <a:spcPct val="100000"/>
              </a:lnSpc>
              <a:buClr>
                <a:schemeClr val="accent5"/>
              </a:buClr>
              <a:buFont typeface="Arial" charset="0"/>
              <a:buChar char="•"/>
            </a:pPr>
            <a:r>
              <a:rPr lang="en-US" sz="1800" dirty="0">
                <a:solidFill>
                  <a:schemeClr val="bg1"/>
                </a:solidFill>
              </a:rPr>
              <a:t>Integrated security into your repositories</a:t>
            </a:r>
          </a:p>
          <a:p>
            <a:pPr marL="342900" indent="-342900">
              <a:lnSpc>
                <a:spcPct val="100000"/>
              </a:lnSpc>
              <a:buClr>
                <a:schemeClr val="accent5"/>
              </a:buClr>
              <a:buFont typeface="Arial" charset="0"/>
              <a:buChar char="•"/>
            </a:pPr>
            <a:r>
              <a:rPr lang="en-US" sz="1800" dirty="0">
                <a:solidFill>
                  <a:schemeClr val="bg1"/>
                </a:solidFill>
              </a:rPr>
              <a:t>Compare dependencies against vulnerability database</a:t>
            </a:r>
          </a:p>
          <a:p>
            <a:pPr marL="342900" indent="-342900">
              <a:lnSpc>
                <a:spcPct val="100000"/>
              </a:lnSpc>
              <a:buClr>
                <a:schemeClr val="accent5"/>
              </a:buClr>
              <a:buFont typeface="Arial" charset="0"/>
              <a:buChar char="•"/>
            </a:pPr>
            <a:r>
              <a:rPr lang="en-US" sz="1800" dirty="0">
                <a:solidFill>
                  <a:schemeClr val="bg1"/>
                </a:solidFill>
              </a:rPr>
              <a:t>Alerts when vulnerable packages are found</a:t>
            </a:r>
          </a:p>
          <a:p>
            <a:pPr marL="342900" indent="-342900">
              <a:lnSpc>
                <a:spcPct val="100000"/>
              </a:lnSpc>
              <a:buClr>
                <a:schemeClr val="accent5"/>
              </a:buClr>
              <a:buFont typeface="Arial" charset="0"/>
              <a:buChar char="•"/>
            </a:pPr>
            <a:r>
              <a:rPr lang="en-US" sz="1800" dirty="0">
                <a:solidFill>
                  <a:schemeClr val="bg1"/>
                </a:solidFill>
              </a:rPr>
              <a:t>Automated fixes with GitHub Actions </a:t>
            </a:r>
            <a:br>
              <a:rPr lang="en-US" sz="1800" dirty="0">
                <a:solidFill>
                  <a:schemeClr val="bg1"/>
                </a:solidFill>
              </a:rPr>
            </a:br>
            <a:r>
              <a:rPr lang="en-US" sz="1800" dirty="0">
                <a:solidFill>
                  <a:schemeClr val="bg1"/>
                </a:solidFill>
              </a:rPr>
              <a:t>by </a:t>
            </a:r>
            <a:r>
              <a:rPr lang="en-US" sz="1800" dirty="0" err="1">
                <a:solidFill>
                  <a:schemeClr val="bg1"/>
                </a:solidFill>
              </a:rPr>
              <a:t>DependaBot</a:t>
            </a:r>
            <a:endParaRPr lang="en-US" sz="1800" dirty="0">
              <a:solidFill>
                <a:schemeClr val="bg1"/>
              </a:solidFill>
            </a:endParaRPr>
          </a:p>
          <a:p>
            <a:pPr marL="342900" indent="-342900">
              <a:lnSpc>
                <a:spcPct val="100000"/>
              </a:lnSpc>
              <a:buClr>
                <a:schemeClr val="accent5"/>
              </a:buClr>
              <a:buFont typeface="Arial" charset="0"/>
              <a:buChar char="•"/>
            </a:pPr>
            <a:r>
              <a:rPr lang="en-US" sz="1800" dirty="0">
                <a:solidFill>
                  <a:schemeClr val="bg1"/>
                </a:solidFill>
              </a:rPr>
              <a:t>Security scanning available as GitHub Action to shift left Security</a:t>
            </a:r>
          </a:p>
          <a:p>
            <a:pPr marL="342900" indent="-342900">
              <a:lnSpc>
                <a:spcPct val="100000"/>
              </a:lnSpc>
              <a:buClr>
                <a:schemeClr val="accent5"/>
              </a:buClr>
              <a:buFont typeface="Arial" charset="0"/>
              <a:buChar char="•"/>
            </a:pPr>
            <a:endParaRPr lang="nl-NL" sz="1800" dirty="0">
              <a:solidFill>
                <a:schemeClr val="bg1"/>
              </a:solidFill>
            </a:endParaRPr>
          </a:p>
        </p:txBody>
      </p:sp>
      <p:pic>
        <p:nvPicPr>
          <p:cNvPr id="4" name="Picture 3" descr="Graphical user interface, text, application, email&#10;&#10;Description automatically generated">
            <a:extLst>
              <a:ext uri="{FF2B5EF4-FFF2-40B4-BE49-F238E27FC236}">
                <a16:creationId xmlns:a16="http://schemas.microsoft.com/office/drawing/2014/main" id="{100FDAD7-8504-614E-A9AC-A6FDE95AF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911" y="1912119"/>
            <a:ext cx="5437517" cy="3170284"/>
          </a:xfrm>
          <a:prstGeom prst="roundRect">
            <a:avLst>
              <a:gd name="adj" fmla="val 3048"/>
            </a:avLst>
          </a:prstGeom>
        </p:spPr>
      </p:pic>
      <p:pic>
        <p:nvPicPr>
          <p:cNvPr id="2" name="Picture 1">
            <a:extLst>
              <a:ext uri="{FF2B5EF4-FFF2-40B4-BE49-F238E27FC236}">
                <a16:creationId xmlns:a16="http://schemas.microsoft.com/office/drawing/2014/main" id="{E48C928A-8C3E-BA42-9825-20473D99A095}"/>
              </a:ext>
            </a:extLst>
          </p:cNvPr>
          <p:cNvPicPr>
            <a:picLocks noChangeAspect="1"/>
          </p:cNvPicPr>
          <p:nvPr/>
        </p:nvPicPr>
        <p:blipFill>
          <a:blip r:embed="rId5"/>
          <a:stretch>
            <a:fillRect/>
          </a:stretch>
        </p:blipFill>
        <p:spPr>
          <a:xfrm>
            <a:off x="3355093" y="4895323"/>
            <a:ext cx="458240" cy="458240"/>
          </a:xfrm>
          <a:prstGeom prst="rect">
            <a:avLst/>
          </a:prstGeom>
        </p:spPr>
      </p:pic>
      <p:pic>
        <p:nvPicPr>
          <p:cNvPr id="7" name="Picture 6">
            <a:extLst>
              <a:ext uri="{FF2B5EF4-FFF2-40B4-BE49-F238E27FC236}">
                <a16:creationId xmlns:a16="http://schemas.microsoft.com/office/drawing/2014/main" id="{0B343E36-AD59-6549-B2AC-A9036C3D23E7}"/>
              </a:ext>
            </a:extLst>
          </p:cNvPr>
          <p:cNvPicPr>
            <a:picLocks noChangeAspect="1"/>
          </p:cNvPicPr>
          <p:nvPr/>
        </p:nvPicPr>
        <p:blipFill>
          <a:blip r:embed="rId5"/>
          <a:stretch>
            <a:fillRect/>
          </a:stretch>
        </p:blipFill>
        <p:spPr>
          <a:xfrm>
            <a:off x="6429478" y="5783531"/>
            <a:ext cx="458240" cy="458240"/>
          </a:xfrm>
          <a:prstGeom prst="rect">
            <a:avLst/>
          </a:prstGeom>
        </p:spPr>
      </p:pic>
      <p:pic>
        <p:nvPicPr>
          <p:cNvPr id="8" name="Picture 7">
            <a:extLst>
              <a:ext uri="{FF2B5EF4-FFF2-40B4-BE49-F238E27FC236}">
                <a16:creationId xmlns:a16="http://schemas.microsoft.com/office/drawing/2014/main" id="{0747550A-A60B-4242-89A0-7CB6B2389A2E}"/>
              </a:ext>
            </a:extLst>
          </p:cNvPr>
          <p:cNvPicPr>
            <a:picLocks noChangeAspect="1"/>
          </p:cNvPicPr>
          <p:nvPr/>
        </p:nvPicPr>
        <p:blipFill>
          <a:blip r:embed="rId5"/>
          <a:stretch>
            <a:fillRect/>
          </a:stretch>
        </p:blipFill>
        <p:spPr>
          <a:xfrm>
            <a:off x="11311533" y="5425762"/>
            <a:ext cx="458240" cy="458240"/>
          </a:xfrm>
          <a:prstGeom prst="rect">
            <a:avLst/>
          </a:prstGeom>
        </p:spPr>
      </p:pic>
      <p:sp>
        <p:nvSpPr>
          <p:cNvPr id="5" name="Text Placeholder 9">
            <a:extLst>
              <a:ext uri="{FF2B5EF4-FFF2-40B4-BE49-F238E27FC236}">
                <a16:creationId xmlns:a16="http://schemas.microsoft.com/office/drawing/2014/main" id="{8B264E28-823B-49E5-ABBD-432409EF24FB}"/>
              </a:ext>
            </a:extLst>
          </p:cNvPr>
          <p:cNvSpPr>
            <a:spLocks noGrp="1"/>
          </p:cNvSpPr>
          <p:nvPr/>
        </p:nvSpPr>
        <p:spPr>
          <a:xfrm>
            <a:off x="6441911" y="1523084"/>
            <a:ext cx="4926152" cy="213776"/>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ea typeface="+mj-lt"/>
                <a:cs typeface="+mj-lt"/>
              </a:rPr>
              <a:t>Identify</a:t>
            </a:r>
          </a:p>
        </p:txBody>
      </p:sp>
    </p:spTree>
    <p:extLst>
      <p:ext uri="{BB962C8B-B14F-4D97-AF65-F5344CB8AC3E}">
        <p14:creationId xmlns:p14="http://schemas.microsoft.com/office/powerpoint/2010/main" val="2314957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9DEAFF-4B2C-D540-A278-3409F9EEBE1D}"/>
              </a:ext>
            </a:extLst>
          </p:cNvPr>
          <p:cNvPicPr>
            <a:picLocks noChangeAspect="1"/>
          </p:cNvPicPr>
          <p:nvPr/>
        </p:nvPicPr>
        <p:blipFill rotWithShape="1">
          <a:blip r:embed="rId3"/>
          <a:srcRect l="-4479" t="-1241" r="4479" b="17406"/>
          <a:stretch/>
        </p:blipFill>
        <p:spPr>
          <a:xfrm>
            <a:off x="0" y="3135250"/>
            <a:ext cx="12436475" cy="3865126"/>
          </a:xfrm>
          <a:prstGeom prst="rect">
            <a:avLst/>
          </a:prstGeom>
        </p:spPr>
      </p:pic>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3045505" cy="410369"/>
          </a:xfrm>
        </p:spPr>
        <p:txBody>
          <a:bodyPr/>
          <a:lstStyle/>
          <a:p>
            <a:r>
              <a:rPr lang="en-US" dirty="0">
                <a:solidFill>
                  <a:schemeClr val="bg1"/>
                </a:solidFill>
              </a:rPr>
              <a:t>GitHub Security</a:t>
            </a:r>
          </a:p>
        </p:txBody>
      </p:sp>
      <p:sp>
        <p:nvSpPr>
          <p:cNvPr id="22" name="Text Placeholder 10">
            <a:extLst>
              <a:ext uri="{FF2B5EF4-FFF2-40B4-BE49-F238E27FC236}">
                <a16:creationId xmlns:a16="http://schemas.microsoft.com/office/drawing/2014/main" id="{DE85971F-36E1-8044-9F39-7D9B9492F2D4}"/>
              </a:ext>
            </a:extLst>
          </p:cNvPr>
          <p:cNvSpPr>
            <a:spLocks noGrp="1"/>
          </p:cNvSpPr>
          <p:nvPr>
            <p:ph type="body" sz="quarter" idx="14"/>
          </p:nvPr>
        </p:nvSpPr>
        <p:spPr>
          <a:xfrm>
            <a:off x="465138" y="1912822"/>
            <a:ext cx="4868861" cy="2222257"/>
          </a:xfrm>
        </p:spPr>
        <p:txBody>
          <a:bodyPr/>
          <a:lstStyle/>
          <a:p>
            <a:pPr marL="342900" indent="-342900">
              <a:lnSpc>
                <a:spcPct val="100000"/>
              </a:lnSpc>
              <a:buClr>
                <a:schemeClr val="accent5"/>
              </a:buClr>
              <a:buFont typeface="Arial" charset="0"/>
              <a:buChar char="•"/>
            </a:pPr>
            <a:r>
              <a:rPr lang="en-US" sz="1800" dirty="0">
                <a:solidFill>
                  <a:schemeClr val="bg1"/>
                </a:solidFill>
              </a:rPr>
              <a:t>Integrated security into your repositories</a:t>
            </a:r>
          </a:p>
          <a:p>
            <a:pPr marL="342900" indent="-342900">
              <a:lnSpc>
                <a:spcPct val="100000"/>
              </a:lnSpc>
              <a:buClr>
                <a:schemeClr val="accent5"/>
              </a:buClr>
              <a:buFont typeface="Arial" charset="0"/>
              <a:buChar char="•"/>
            </a:pPr>
            <a:r>
              <a:rPr lang="en-US" sz="1800" dirty="0">
                <a:solidFill>
                  <a:schemeClr val="bg1"/>
                </a:solidFill>
              </a:rPr>
              <a:t>Compare dependencies against vulnerability database</a:t>
            </a:r>
          </a:p>
          <a:p>
            <a:pPr marL="342900" indent="-342900">
              <a:lnSpc>
                <a:spcPct val="100000"/>
              </a:lnSpc>
              <a:buClr>
                <a:schemeClr val="accent5"/>
              </a:buClr>
              <a:buFont typeface="Arial" charset="0"/>
              <a:buChar char="•"/>
            </a:pPr>
            <a:r>
              <a:rPr lang="en-US" sz="1800" dirty="0">
                <a:solidFill>
                  <a:schemeClr val="bg1"/>
                </a:solidFill>
              </a:rPr>
              <a:t>Alerts when vulnerable packages are found</a:t>
            </a:r>
          </a:p>
          <a:p>
            <a:pPr marL="342900" indent="-342900">
              <a:lnSpc>
                <a:spcPct val="100000"/>
              </a:lnSpc>
              <a:buClr>
                <a:schemeClr val="accent5"/>
              </a:buClr>
              <a:buFont typeface="Arial" charset="0"/>
              <a:buChar char="•"/>
            </a:pPr>
            <a:r>
              <a:rPr lang="en-US" sz="1800" dirty="0">
                <a:solidFill>
                  <a:schemeClr val="bg1"/>
                </a:solidFill>
              </a:rPr>
              <a:t>Automated fixes with GitHub Actions </a:t>
            </a:r>
            <a:br>
              <a:rPr lang="en-US" sz="1800" dirty="0">
                <a:solidFill>
                  <a:schemeClr val="bg1"/>
                </a:solidFill>
              </a:rPr>
            </a:br>
            <a:r>
              <a:rPr lang="en-US" sz="1800" dirty="0">
                <a:solidFill>
                  <a:schemeClr val="bg1"/>
                </a:solidFill>
              </a:rPr>
              <a:t>by </a:t>
            </a:r>
            <a:r>
              <a:rPr lang="en-US" sz="1800" dirty="0" err="1">
                <a:solidFill>
                  <a:schemeClr val="bg1"/>
                </a:solidFill>
              </a:rPr>
              <a:t>DependaBot</a:t>
            </a:r>
            <a:endParaRPr lang="en-US" sz="1800" dirty="0">
              <a:solidFill>
                <a:schemeClr val="bg1"/>
              </a:solidFill>
            </a:endParaRPr>
          </a:p>
          <a:p>
            <a:pPr marL="342900" indent="-342900">
              <a:lnSpc>
                <a:spcPct val="100000"/>
              </a:lnSpc>
              <a:buClr>
                <a:schemeClr val="accent5"/>
              </a:buClr>
              <a:buFont typeface="Arial" charset="0"/>
              <a:buChar char="•"/>
            </a:pPr>
            <a:r>
              <a:rPr lang="en-US" sz="1800" dirty="0">
                <a:solidFill>
                  <a:schemeClr val="bg1"/>
                </a:solidFill>
              </a:rPr>
              <a:t>Security scanning available as GitHub Action to shift left Security</a:t>
            </a:r>
          </a:p>
          <a:p>
            <a:pPr marL="342900" indent="-342900">
              <a:lnSpc>
                <a:spcPct val="100000"/>
              </a:lnSpc>
              <a:buClr>
                <a:schemeClr val="accent5"/>
              </a:buClr>
              <a:buFont typeface="Arial" charset="0"/>
              <a:buChar char="•"/>
            </a:pPr>
            <a:endParaRPr lang="nl-NL" sz="1800" dirty="0">
              <a:solidFill>
                <a:schemeClr val="bg1"/>
              </a:solidFill>
            </a:endParaRPr>
          </a:p>
        </p:txBody>
      </p:sp>
      <p:pic>
        <p:nvPicPr>
          <p:cNvPr id="4" name="Picture 3">
            <a:extLst>
              <a:ext uri="{FF2B5EF4-FFF2-40B4-BE49-F238E27FC236}">
                <a16:creationId xmlns:a16="http://schemas.microsoft.com/office/drawing/2014/main" id="{100FDAD7-8504-614E-A9AC-A6FDE95AFC3D}"/>
              </a:ext>
            </a:extLst>
          </p:cNvPr>
          <p:cNvPicPr>
            <a:picLocks noChangeAspect="1"/>
          </p:cNvPicPr>
          <p:nvPr/>
        </p:nvPicPr>
        <p:blipFill rotWithShape="1">
          <a:blip r:embed="rId4">
            <a:extLst>
              <a:ext uri="{28A0092B-C50C-407E-A947-70E740481C1C}">
                <a14:useLocalDpi xmlns:a14="http://schemas.microsoft.com/office/drawing/2010/main" val="0"/>
              </a:ext>
            </a:extLst>
          </a:blip>
          <a:srcRect b="1377"/>
          <a:stretch/>
        </p:blipFill>
        <p:spPr>
          <a:xfrm>
            <a:off x="6441911" y="1477387"/>
            <a:ext cx="5437516" cy="4039748"/>
          </a:xfrm>
          <a:prstGeom prst="roundRect">
            <a:avLst>
              <a:gd name="adj" fmla="val 3048"/>
            </a:avLst>
          </a:prstGeom>
        </p:spPr>
      </p:pic>
      <p:pic>
        <p:nvPicPr>
          <p:cNvPr id="2" name="Picture 1">
            <a:extLst>
              <a:ext uri="{FF2B5EF4-FFF2-40B4-BE49-F238E27FC236}">
                <a16:creationId xmlns:a16="http://schemas.microsoft.com/office/drawing/2014/main" id="{E48C928A-8C3E-BA42-9825-20473D99A095}"/>
              </a:ext>
            </a:extLst>
          </p:cNvPr>
          <p:cNvPicPr>
            <a:picLocks noChangeAspect="1"/>
          </p:cNvPicPr>
          <p:nvPr/>
        </p:nvPicPr>
        <p:blipFill>
          <a:blip r:embed="rId5"/>
          <a:stretch>
            <a:fillRect/>
          </a:stretch>
        </p:blipFill>
        <p:spPr>
          <a:xfrm>
            <a:off x="2586367" y="5783531"/>
            <a:ext cx="458240" cy="458240"/>
          </a:xfrm>
          <a:prstGeom prst="rect">
            <a:avLst/>
          </a:prstGeom>
        </p:spPr>
      </p:pic>
      <p:pic>
        <p:nvPicPr>
          <p:cNvPr id="7" name="Picture 6">
            <a:extLst>
              <a:ext uri="{FF2B5EF4-FFF2-40B4-BE49-F238E27FC236}">
                <a16:creationId xmlns:a16="http://schemas.microsoft.com/office/drawing/2014/main" id="{0B343E36-AD59-6549-B2AC-A9036C3D23E7}"/>
              </a:ext>
            </a:extLst>
          </p:cNvPr>
          <p:cNvPicPr>
            <a:picLocks noChangeAspect="1"/>
          </p:cNvPicPr>
          <p:nvPr/>
        </p:nvPicPr>
        <p:blipFill>
          <a:blip r:embed="rId5"/>
          <a:stretch>
            <a:fillRect/>
          </a:stretch>
        </p:blipFill>
        <p:spPr>
          <a:xfrm>
            <a:off x="4800375" y="4230637"/>
            <a:ext cx="458240" cy="458240"/>
          </a:xfrm>
          <a:prstGeom prst="rect">
            <a:avLst/>
          </a:prstGeom>
        </p:spPr>
      </p:pic>
      <p:pic>
        <p:nvPicPr>
          <p:cNvPr id="8" name="Picture 7">
            <a:extLst>
              <a:ext uri="{FF2B5EF4-FFF2-40B4-BE49-F238E27FC236}">
                <a16:creationId xmlns:a16="http://schemas.microsoft.com/office/drawing/2014/main" id="{0747550A-A60B-4242-89A0-7CB6B2389A2E}"/>
              </a:ext>
            </a:extLst>
          </p:cNvPr>
          <p:cNvPicPr>
            <a:picLocks noChangeAspect="1"/>
          </p:cNvPicPr>
          <p:nvPr/>
        </p:nvPicPr>
        <p:blipFill>
          <a:blip r:embed="rId5"/>
          <a:stretch>
            <a:fillRect/>
          </a:stretch>
        </p:blipFill>
        <p:spPr>
          <a:xfrm>
            <a:off x="10207947" y="5780739"/>
            <a:ext cx="458240" cy="458240"/>
          </a:xfrm>
          <a:prstGeom prst="rect">
            <a:avLst/>
          </a:prstGeom>
        </p:spPr>
      </p:pic>
      <p:sp>
        <p:nvSpPr>
          <p:cNvPr id="10" name="Text Placeholder 9">
            <a:extLst>
              <a:ext uri="{FF2B5EF4-FFF2-40B4-BE49-F238E27FC236}">
                <a16:creationId xmlns:a16="http://schemas.microsoft.com/office/drawing/2014/main" id="{F8A78D0B-4C8F-4A5A-A62A-04A2CC3342A2}"/>
              </a:ext>
            </a:extLst>
          </p:cNvPr>
          <p:cNvSpPr>
            <a:spLocks noGrp="1"/>
          </p:cNvSpPr>
          <p:nvPr/>
        </p:nvSpPr>
        <p:spPr>
          <a:xfrm>
            <a:off x="6441911" y="1082071"/>
            <a:ext cx="4926152" cy="213776"/>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ea typeface="+mj-lt"/>
                <a:cs typeface="+mj-lt"/>
              </a:rPr>
              <a:t>Fix</a:t>
            </a:r>
            <a:endParaRPr lang="en-US"/>
          </a:p>
        </p:txBody>
      </p:sp>
    </p:spTree>
    <p:extLst>
      <p:ext uri="{BB962C8B-B14F-4D97-AF65-F5344CB8AC3E}">
        <p14:creationId xmlns:p14="http://schemas.microsoft.com/office/powerpoint/2010/main" val="118608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9DEAFF-4B2C-D540-A278-3409F9EEBE1D}"/>
              </a:ext>
            </a:extLst>
          </p:cNvPr>
          <p:cNvPicPr>
            <a:picLocks noChangeAspect="1"/>
          </p:cNvPicPr>
          <p:nvPr/>
        </p:nvPicPr>
        <p:blipFill rotWithShape="1">
          <a:blip r:embed="rId3"/>
          <a:srcRect l="-4479" t="-1241" r="4479" b="17406"/>
          <a:stretch/>
        </p:blipFill>
        <p:spPr>
          <a:xfrm>
            <a:off x="0" y="3135250"/>
            <a:ext cx="12436475" cy="3865126"/>
          </a:xfrm>
          <a:prstGeom prst="rect">
            <a:avLst/>
          </a:prstGeom>
        </p:spPr>
      </p:pic>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3045505" cy="410369"/>
          </a:xfrm>
        </p:spPr>
        <p:txBody>
          <a:bodyPr/>
          <a:lstStyle/>
          <a:p>
            <a:r>
              <a:rPr lang="en-US" dirty="0">
                <a:solidFill>
                  <a:schemeClr val="bg1"/>
                </a:solidFill>
              </a:rPr>
              <a:t>GitHub Security</a:t>
            </a:r>
          </a:p>
        </p:txBody>
      </p:sp>
      <p:sp>
        <p:nvSpPr>
          <p:cNvPr id="22" name="Text Placeholder 10">
            <a:extLst>
              <a:ext uri="{FF2B5EF4-FFF2-40B4-BE49-F238E27FC236}">
                <a16:creationId xmlns:a16="http://schemas.microsoft.com/office/drawing/2014/main" id="{DE85971F-36E1-8044-9F39-7D9B9492F2D4}"/>
              </a:ext>
            </a:extLst>
          </p:cNvPr>
          <p:cNvSpPr>
            <a:spLocks noGrp="1"/>
          </p:cNvSpPr>
          <p:nvPr>
            <p:ph type="body" sz="quarter" idx="14"/>
          </p:nvPr>
        </p:nvSpPr>
        <p:spPr>
          <a:xfrm>
            <a:off x="465138" y="1912822"/>
            <a:ext cx="4868861" cy="2222257"/>
          </a:xfrm>
        </p:spPr>
        <p:txBody>
          <a:bodyPr/>
          <a:lstStyle/>
          <a:p>
            <a:pPr marL="342900" indent="-342900">
              <a:lnSpc>
                <a:spcPct val="100000"/>
              </a:lnSpc>
              <a:buClr>
                <a:schemeClr val="accent5"/>
              </a:buClr>
              <a:buFont typeface="Arial" charset="0"/>
              <a:buChar char="•"/>
            </a:pPr>
            <a:r>
              <a:rPr lang="en-US" sz="1800" dirty="0">
                <a:solidFill>
                  <a:schemeClr val="bg1"/>
                </a:solidFill>
              </a:rPr>
              <a:t>Integrated security into your repositories</a:t>
            </a:r>
          </a:p>
          <a:p>
            <a:pPr marL="342900" indent="-342900">
              <a:lnSpc>
                <a:spcPct val="100000"/>
              </a:lnSpc>
              <a:buClr>
                <a:schemeClr val="accent5"/>
              </a:buClr>
              <a:buFont typeface="Arial" charset="0"/>
              <a:buChar char="•"/>
            </a:pPr>
            <a:r>
              <a:rPr lang="en-US" sz="1800" dirty="0">
                <a:solidFill>
                  <a:schemeClr val="bg1"/>
                </a:solidFill>
              </a:rPr>
              <a:t>Compare dependencies against vulnerability database</a:t>
            </a:r>
          </a:p>
          <a:p>
            <a:pPr marL="342900" indent="-342900">
              <a:lnSpc>
                <a:spcPct val="100000"/>
              </a:lnSpc>
              <a:buClr>
                <a:schemeClr val="accent5"/>
              </a:buClr>
              <a:buFont typeface="Arial" charset="0"/>
              <a:buChar char="•"/>
            </a:pPr>
            <a:r>
              <a:rPr lang="en-US" sz="1800" dirty="0">
                <a:solidFill>
                  <a:schemeClr val="bg1"/>
                </a:solidFill>
              </a:rPr>
              <a:t>Alerts when vulnerable packages are found</a:t>
            </a:r>
          </a:p>
          <a:p>
            <a:pPr marL="342900" indent="-342900">
              <a:lnSpc>
                <a:spcPct val="100000"/>
              </a:lnSpc>
              <a:buClr>
                <a:schemeClr val="accent5"/>
              </a:buClr>
              <a:buFont typeface="Arial" charset="0"/>
              <a:buChar char="•"/>
            </a:pPr>
            <a:r>
              <a:rPr lang="en-US" sz="1800" dirty="0">
                <a:solidFill>
                  <a:schemeClr val="bg1"/>
                </a:solidFill>
              </a:rPr>
              <a:t>Automated fixes with GitHub Actions </a:t>
            </a:r>
            <a:br>
              <a:rPr lang="en-US" sz="1800" dirty="0">
                <a:solidFill>
                  <a:schemeClr val="bg1"/>
                </a:solidFill>
              </a:rPr>
            </a:br>
            <a:r>
              <a:rPr lang="en-US" sz="1800" dirty="0">
                <a:solidFill>
                  <a:schemeClr val="bg1"/>
                </a:solidFill>
              </a:rPr>
              <a:t>by </a:t>
            </a:r>
            <a:r>
              <a:rPr lang="en-US" sz="1800" dirty="0" err="1">
                <a:solidFill>
                  <a:schemeClr val="bg1"/>
                </a:solidFill>
              </a:rPr>
              <a:t>DependaBot</a:t>
            </a:r>
            <a:endParaRPr lang="en-US" sz="1800" dirty="0">
              <a:solidFill>
                <a:schemeClr val="bg1"/>
              </a:solidFill>
            </a:endParaRPr>
          </a:p>
          <a:p>
            <a:pPr marL="342900" indent="-342900">
              <a:lnSpc>
                <a:spcPct val="100000"/>
              </a:lnSpc>
              <a:buClr>
                <a:schemeClr val="accent5"/>
              </a:buClr>
              <a:buFont typeface="Arial" charset="0"/>
              <a:buChar char="•"/>
            </a:pPr>
            <a:r>
              <a:rPr lang="en-US" sz="1800" dirty="0">
                <a:solidFill>
                  <a:schemeClr val="bg1"/>
                </a:solidFill>
              </a:rPr>
              <a:t>Security scanning available as GitHub Action to shift left Security</a:t>
            </a:r>
          </a:p>
          <a:p>
            <a:pPr marL="342900" indent="-342900">
              <a:lnSpc>
                <a:spcPct val="100000"/>
              </a:lnSpc>
              <a:buClr>
                <a:schemeClr val="accent5"/>
              </a:buClr>
              <a:buFont typeface="Arial" charset="0"/>
              <a:buChar char="•"/>
            </a:pPr>
            <a:endParaRPr lang="nl-NL" sz="1800" dirty="0">
              <a:solidFill>
                <a:schemeClr val="bg1"/>
              </a:solidFill>
            </a:endParaRPr>
          </a:p>
        </p:txBody>
      </p:sp>
      <p:pic>
        <p:nvPicPr>
          <p:cNvPr id="2" name="Picture 1">
            <a:extLst>
              <a:ext uri="{FF2B5EF4-FFF2-40B4-BE49-F238E27FC236}">
                <a16:creationId xmlns:a16="http://schemas.microsoft.com/office/drawing/2014/main" id="{E48C928A-8C3E-BA42-9825-20473D99A095}"/>
              </a:ext>
            </a:extLst>
          </p:cNvPr>
          <p:cNvPicPr>
            <a:picLocks noChangeAspect="1"/>
          </p:cNvPicPr>
          <p:nvPr/>
        </p:nvPicPr>
        <p:blipFill>
          <a:blip r:embed="rId4"/>
          <a:stretch>
            <a:fillRect/>
          </a:stretch>
        </p:blipFill>
        <p:spPr>
          <a:xfrm>
            <a:off x="544592" y="5705881"/>
            <a:ext cx="458240" cy="458240"/>
          </a:xfrm>
          <a:prstGeom prst="rect">
            <a:avLst/>
          </a:prstGeom>
        </p:spPr>
      </p:pic>
      <p:pic>
        <p:nvPicPr>
          <p:cNvPr id="7" name="Picture 6">
            <a:extLst>
              <a:ext uri="{FF2B5EF4-FFF2-40B4-BE49-F238E27FC236}">
                <a16:creationId xmlns:a16="http://schemas.microsoft.com/office/drawing/2014/main" id="{0B343E36-AD59-6549-B2AC-A9036C3D23E7}"/>
              </a:ext>
            </a:extLst>
          </p:cNvPr>
          <p:cNvPicPr>
            <a:picLocks noChangeAspect="1"/>
          </p:cNvPicPr>
          <p:nvPr/>
        </p:nvPicPr>
        <p:blipFill>
          <a:blip r:embed="rId4"/>
          <a:stretch>
            <a:fillRect/>
          </a:stretch>
        </p:blipFill>
        <p:spPr>
          <a:xfrm>
            <a:off x="5422408" y="5935001"/>
            <a:ext cx="458240" cy="458240"/>
          </a:xfrm>
          <a:prstGeom prst="rect">
            <a:avLst/>
          </a:prstGeom>
        </p:spPr>
      </p:pic>
      <p:pic>
        <p:nvPicPr>
          <p:cNvPr id="8" name="Picture 7">
            <a:extLst>
              <a:ext uri="{FF2B5EF4-FFF2-40B4-BE49-F238E27FC236}">
                <a16:creationId xmlns:a16="http://schemas.microsoft.com/office/drawing/2014/main" id="{0747550A-A60B-4242-89A0-7CB6B2389A2E}"/>
              </a:ext>
            </a:extLst>
          </p:cNvPr>
          <p:cNvPicPr>
            <a:picLocks noChangeAspect="1"/>
          </p:cNvPicPr>
          <p:nvPr/>
        </p:nvPicPr>
        <p:blipFill>
          <a:blip r:embed="rId4"/>
          <a:stretch>
            <a:fillRect/>
          </a:stretch>
        </p:blipFill>
        <p:spPr>
          <a:xfrm>
            <a:off x="8347615" y="5465014"/>
            <a:ext cx="458240" cy="458240"/>
          </a:xfrm>
          <a:prstGeom prst="rect">
            <a:avLst/>
          </a:prstGeom>
        </p:spPr>
      </p:pic>
      <p:pic>
        <p:nvPicPr>
          <p:cNvPr id="10" name="Picture 9">
            <a:extLst>
              <a:ext uri="{FF2B5EF4-FFF2-40B4-BE49-F238E27FC236}">
                <a16:creationId xmlns:a16="http://schemas.microsoft.com/office/drawing/2014/main" id="{A4C07163-A07E-7644-BE11-E97D1A38A706}"/>
              </a:ext>
            </a:extLst>
          </p:cNvPr>
          <p:cNvPicPr>
            <a:picLocks noChangeAspect="1"/>
          </p:cNvPicPr>
          <p:nvPr/>
        </p:nvPicPr>
        <p:blipFill>
          <a:blip r:embed="rId5">
            <a:extLst>
              <a:ext uri="{28A0092B-C50C-407E-A947-70E740481C1C}">
                <a14:useLocalDpi xmlns:a14="http://schemas.microsoft.com/office/drawing/2010/main" val="0"/>
              </a:ext>
            </a:extLst>
          </a:blip>
          <a:srcRect t="391" b="391"/>
          <a:stretch/>
        </p:blipFill>
        <p:spPr>
          <a:xfrm>
            <a:off x="6441911" y="1477387"/>
            <a:ext cx="5437516" cy="4039748"/>
          </a:xfrm>
          <a:prstGeom prst="roundRect">
            <a:avLst>
              <a:gd name="adj" fmla="val 3048"/>
            </a:avLst>
          </a:prstGeom>
        </p:spPr>
      </p:pic>
      <p:sp>
        <p:nvSpPr>
          <p:cNvPr id="4" name="Text Placeholder 9">
            <a:extLst>
              <a:ext uri="{FF2B5EF4-FFF2-40B4-BE49-F238E27FC236}">
                <a16:creationId xmlns:a16="http://schemas.microsoft.com/office/drawing/2014/main" id="{77F0CA32-9F3C-40D3-9777-88207D40736D}"/>
              </a:ext>
            </a:extLst>
          </p:cNvPr>
          <p:cNvSpPr>
            <a:spLocks noGrp="1"/>
          </p:cNvSpPr>
          <p:nvPr/>
        </p:nvSpPr>
        <p:spPr>
          <a:xfrm>
            <a:off x="6441911" y="1082071"/>
            <a:ext cx="4926152" cy="213776"/>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ea typeface="+mj-lt"/>
                <a:cs typeface="+mj-lt"/>
              </a:rPr>
              <a:t>Alert</a:t>
            </a:r>
            <a:endParaRPr lang="en-US"/>
          </a:p>
        </p:txBody>
      </p:sp>
    </p:spTree>
    <p:extLst>
      <p:ext uri="{BB962C8B-B14F-4D97-AF65-F5344CB8AC3E}">
        <p14:creationId xmlns:p14="http://schemas.microsoft.com/office/powerpoint/2010/main" val="2732896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1A1A1A"/>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alphaModFix amt="75000"/>
            <a:extLst>
              <a:ext uri="{28A0092B-C50C-407E-A947-70E740481C1C}">
                <a14:useLocalDpi xmlns:a14="http://schemas.microsoft.com/office/drawing/2010/main" val="0"/>
              </a:ext>
            </a:extLst>
          </a:blip>
          <a:srcRect l="209" r="5515"/>
          <a:stretch/>
        </p:blipFill>
        <p:spPr>
          <a:xfrm>
            <a:off x="2557463" y="-1"/>
            <a:ext cx="9879012" cy="6994525"/>
          </a:xfrm>
          <a:prstGeom prst="rect">
            <a:avLst/>
          </a:prstGeom>
        </p:spPr>
      </p:pic>
      <p:sp>
        <p:nvSpPr>
          <p:cNvPr id="6" name="Rectangle 5"/>
          <p:cNvSpPr/>
          <p:nvPr/>
        </p:nvSpPr>
        <p:spPr bwMode="auto">
          <a:xfrm>
            <a:off x="2557462" y="-1"/>
            <a:ext cx="6657975"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3045505" cy="410369"/>
          </a:xfrm>
        </p:spPr>
        <p:txBody>
          <a:bodyPr/>
          <a:lstStyle/>
          <a:p>
            <a:r>
              <a:rPr lang="en-US" dirty="0">
                <a:solidFill>
                  <a:schemeClr val="bg1"/>
                </a:solidFill>
              </a:rPr>
              <a:t>GitHub Security</a:t>
            </a:r>
          </a:p>
        </p:txBody>
      </p:sp>
      <p:sp>
        <p:nvSpPr>
          <p:cNvPr id="22" name="Text Placeholder 10">
            <a:extLst>
              <a:ext uri="{FF2B5EF4-FFF2-40B4-BE49-F238E27FC236}">
                <a16:creationId xmlns:a16="http://schemas.microsoft.com/office/drawing/2014/main" id="{DE85971F-36E1-8044-9F39-7D9B9492F2D4}"/>
              </a:ext>
            </a:extLst>
          </p:cNvPr>
          <p:cNvSpPr>
            <a:spLocks noGrp="1"/>
          </p:cNvSpPr>
          <p:nvPr>
            <p:ph type="body" sz="quarter" idx="14"/>
          </p:nvPr>
        </p:nvSpPr>
        <p:spPr>
          <a:xfrm>
            <a:off x="465139" y="1960860"/>
            <a:ext cx="4868861" cy="2492990"/>
          </a:xfrm>
        </p:spPr>
        <p:txBody>
          <a:bodyPr/>
          <a:lstStyle/>
          <a:p>
            <a:pPr marL="342900" indent="-342900">
              <a:lnSpc>
                <a:spcPct val="100000"/>
              </a:lnSpc>
              <a:buClr>
                <a:schemeClr val="accent5"/>
              </a:buClr>
              <a:buFont typeface="Arial" charset="0"/>
              <a:buChar char="•"/>
            </a:pPr>
            <a:r>
              <a:rPr lang="en-US" sz="1800" dirty="0">
                <a:solidFill>
                  <a:schemeClr val="bg1"/>
                </a:solidFill>
              </a:rPr>
              <a:t>Integrated security into your repositories</a:t>
            </a:r>
          </a:p>
          <a:p>
            <a:pPr marL="342900" indent="-342900">
              <a:lnSpc>
                <a:spcPct val="100000"/>
              </a:lnSpc>
              <a:buClr>
                <a:schemeClr val="accent5"/>
              </a:buClr>
              <a:buFont typeface="Arial" charset="0"/>
              <a:buChar char="•"/>
            </a:pPr>
            <a:r>
              <a:rPr lang="en-US" sz="1800" dirty="0">
                <a:solidFill>
                  <a:schemeClr val="bg1"/>
                </a:solidFill>
              </a:rPr>
              <a:t>Compare dependencies against vulnerability database</a:t>
            </a:r>
          </a:p>
          <a:p>
            <a:pPr marL="342900" indent="-342900">
              <a:lnSpc>
                <a:spcPct val="100000"/>
              </a:lnSpc>
              <a:buClr>
                <a:schemeClr val="accent5"/>
              </a:buClr>
              <a:buFont typeface="Arial" charset="0"/>
              <a:buChar char="•"/>
            </a:pPr>
            <a:r>
              <a:rPr lang="en-US" sz="1800" dirty="0">
                <a:solidFill>
                  <a:schemeClr val="bg1"/>
                </a:solidFill>
              </a:rPr>
              <a:t>Alerts when vulnerable packages are found</a:t>
            </a:r>
          </a:p>
          <a:p>
            <a:pPr marL="342900" indent="-342900">
              <a:lnSpc>
                <a:spcPct val="100000"/>
              </a:lnSpc>
              <a:buClr>
                <a:schemeClr val="accent5"/>
              </a:buClr>
              <a:buFont typeface="Arial" charset="0"/>
              <a:buChar char="•"/>
            </a:pPr>
            <a:r>
              <a:rPr lang="en-US" sz="1800" dirty="0">
                <a:solidFill>
                  <a:schemeClr val="bg1"/>
                </a:solidFill>
              </a:rPr>
              <a:t>Automated fixes with GitHub Actions </a:t>
            </a:r>
            <a:br>
              <a:rPr lang="en-US" sz="1800" dirty="0">
                <a:solidFill>
                  <a:schemeClr val="bg1"/>
                </a:solidFill>
              </a:rPr>
            </a:br>
            <a:r>
              <a:rPr lang="en-US" sz="1800" dirty="0">
                <a:solidFill>
                  <a:schemeClr val="bg1"/>
                </a:solidFill>
              </a:rPr>
              <a:t>by </a:t>
            </a:r>
            <a:r>
              <a:rPr lang="en-US" sz="1800" dirty="0" err="1">
                <a:solidFill>
                  <a:schemeClr val="bg1"/>
                </a:solidFill>
              </a:rPr>
              <a:t>DependaBot</a:t>
            </a:r>
            <a:endParaRPr lang="en-US" sz="1800" dirty="0">
              <a:solidFill>
                <a:schemeClr val="bg1"/>
              </a:solidFill>
            </a:endParaRPr>
          </a:p>
          <a:p>
            <a:pPr marL="342900" indent="-342900">
              <a:lnSpc>
                <a:spcPct val="100000"/>
              </a:lnSpc>
              <a:buClr>
                <a:schemeClr val="accent5"/>
              </a:buClr>
              <a:buFont typeface="Arial" charset="0"/>
              <a:buChar char="•"/>
            </a:pPr>
            <a:r>
              <a:rPr lang="en-US" sz="1800" dirty="0">
                <a:solidFill>
                  <a:schemeClr val="bg1"/>
                </a:solidFill>
              </a:rPr>
              <a:t>Security scanning available as GitHub Action to shift left Security</a:t>
            </a:r>
          </a:p>
          <a:p>
            <a:pPr marL="342900" indent="-342900">
              <a:lnSpc>
                <a:spcPct val="100000"/>
              </a:lnSpc>
              <a:buClr>
                <a:schemeClr val="accent5"/>
              </a:buClr>
              <a:buFont typeface="Arial" charset="0"/>
              <a:buChar char="•"/>
            </a:pPr>
            <a:endParaRPr lang="nl-NL" sz="1800" dirty="0">
              <a:solidFill>
                <a:schemeClr val="bg1"/>
              </a:solidFill>
            </a:endParaRPr>
          </a:p>
        </p:txBody>
      </p:sp>
    </p:spTree>
    <p:extLst>
      <p:ext uri="{BB962C8B-B14F-4D97-AF65-F5344CB8AC3E}">
        <p14:creationId xmlns:p14="http://schemas.microsoft.com/office/powerpoint/2010/main" val="16724620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C4CBE41-FA68-DF4E-A72E-B2399C34A378}"/>
              </a:ext>
            </a:extLst>
          </p:cNvPr>
          <p:cNvSpPr/>
          <p:nvPr/>
        </p:nvSpPr>
        <p:spPr bwMode="auto">
          <a:xfrm>
            <a:off x="6118225" y="0"/>
            <a:ext cx="6318248" cy="6994525"/>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714BFF5D-AC86-4C4B-AF68-92FE43B76FAB}"/>
              </a:ext>
            </a:extLst>
          </p:cNvPr>
          <p:cNvPicPr>
            <a:picLocks noChangeAspect="1"/>
          </p:cNvPicPr>
          <p:nvPr/>
        </p:nvPicPr>
        <p:blipFill rotWithShape="1">
          <a:blip r:embed="rId3">
            <a:alphaModFix amt="25000"/>
          </a:blip>
          <a:srcRect r="8079"/>
          <a:stretch/>
        </p:blipFill>
        <p:spPr>
          <a:xfrm>
            <a:off x="6297610" y="316090"/>
            <a:ext cx="6138863" cy="6678435"/>
          </a:xfrm>
          <a:prstGeom prst="rect">
            <a:avLst/>
          </a:prstGeom>
        </p:spPr>
      </p:pic>
      <p:sp>
        <p:nvSpPr>
          <p:cNvPr id="23" name="Title 8">
            <a:extLst>
              <a:ext uri="{FF2B5EF4-FFF2-40B4-BE49-F238E27FC236}">
                <a16:creationId xmlns:a16="http://schemas.microsoft.com/office/drawing/2014/main" id="{69D6E71D-2C26-D84A-A0A7-AB4BD656B3E0}"/>
              </a:ext>
            </a:extLst>
          </p:cNvPr>
          <p:cNvSpPr>
            <a:spLocks noGrp="1"/>
          </p:cNvSpPr>
          <p:nvPr/>
        </p:nvSpPr>
        <p:spPr>
          <a:xfrm>
            <a:off x="465139" y="1049673"/>
            <a:ext cx="1973262"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r>
              <a:rPr lang="en-US" dirty="0">
                <a:cs typeface="Segoe UI"/>
              </a:rPr>
              <a:t>Deploy</a:t>
            </a:r>
            <a:endParaRPr lang="en-US" dirty="0"/>
          </a:p>
        </p:txBody>
      </p:sp>
      <p:sp>
        <p:nvSpPr>
          <p:cNvPr id="24" name="Text Placeholder 9">
            <a:extLst>
              <a:ext uri="{FF2B5EF4-FFF2-40B4-BE49-F238E27FC236}">
                <a16:creationId xmlns:a16="http://schemas.microsoft.com/office/drawing/2014/main" id="{EE94FDCB-8462-EB4C-8F5C-D465F05DA9E2}"/>
              </a:ext>
            </a:extLst>
          </p:cNvPr>
          <p:cNvSpPr>
            <a:spLocks noGrp="1"/>
          </p:cNvSpPr>
          <p:nvPr/>
        </p:nvSpPr>
        <p:spPr>
          <a:xfrm>
            <a:off x="465138" y="628087"/>
            <a:ext cx="4919662"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4"/>
                </a:solidFill>
                <a:cs typeface="Segoe UI Semilight"/>
              </a:rPr>
              <a:t>Developer Workflow</a:t>
            </a:r>
          </a:p>
        </p:txBody>
      </p:sp>
      <p:cxnSp>
        <p:nvCxnSpPr>
          <p:cNvPr id="80" name="Straight Connector 79">
            <a:extLst>
              <a:ext uri="{FF2B5EF4-FFF2-40B4-BE49-F238E27FC236}">
                <a16:creationId xmlns:a16="http://schemas.microsoft.com/office/drawing/2014/main" id="{209ADD1E-C061-1648-AD2E-492F5282DEA9}"/>
              </a:ext>
            </a:extLst>
          </p:cNvPr>
          <p:cNvCxnSpPr>
            <a:cxnSpLocks/>
          </p:cNvCxnSpPr>
          <p:nvPr/>
        </p:nvCxnSpPr>
        <p:spPr>
          <a:xfrm flipV="1">
            <a:off x="3719553" y="-56992"/>
            <a:ext cx="1" cy="7177882"/>
          </a:xfrm>
          <a:prstGeom prst="line">
            <a:avLst/>
          </a:prstGeom>
          <a:ln w="25400">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AD4DAE8-9877-F24E-89B6-9CE6A9A0AB50}"/>
              </a:ext>
            </a:extLst>
          </p:cNvPr>
          <p:cNvSpPr/>
          <p:nvPr/>
        </p:nvSpPr>
        <p:spPr bwMode="auto">
          <a:xfrm>
            <a:off x="3945825" y="2334618"/>
            <a:ext cx="4779075"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GitHub Actions</a:t>
            </a:r>
          </a:p>
        </p:txBody>
      </p:sp>
      <p:sp>
        <p:nvSpPr>
          <p:cNvPr id="36" name="Rounded Rectangle 35">
            <a:extLst>
              <a:ext uri="{FF2B5EF4-FFF2-40B4-BE49-F238E27FC236}">
                <a16:creationId xmlns:a16="http://schemas.microsoft.com/office/drawing/2014/main" id="{7405C538-791D-8240-99AE-5975135B4792}"/>
              </a:ext>
            </a:extLst>
          </p:cNvPr>
          <p:cNvSpPr/>
          <p:nvPr/>
        </p:nvSpPr>
        <p:spPr bwMode="auto">
          <a:xfrm>
            <a:off x="3945826" y="3687634"/>
            <a:ext cx="4779054"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Azure Pipelines</a:t>
            </a:r>
          </a:p>
        </p:txBody>
      </p:sp>
      <p:cxnSp>
        <p:nvCxnSpPr>
          <p:cNvPr id="31" name="Elbow Connector 30">
            <a:extLst>
              <a:ext uri="{FF2B5EF4-FFF2-40B4-BE49-F238E27FC236}">
                <a16:creationId xmlns:a16="http://schemas.microsoft.com/office/drawing/2014/main" id="{CC00313C-9196-6D4B-B7E3-B21BB16A87A5}"/>
              </a:ext>
            </a:extLst>
          </p:cNvPr>
          <p:cNvCxnSpPr>
            <a:cxnSpLocks/>
            <a:stCxn id="22" idx="1"/>
            <a:endCxn id="36" idx="1"/>
          </p:cNvCxnSpPr>
          <p:nvPr/>
        </p:nvCxnSpPr>
        <p:spPr>
          <a:xfrm rot="10800000" flipH="1" flipV="1">
            <a:off x="3945824" y="2820755"/>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 name="Rectangle 11" descr="Checkmark"/>
          <p:cNvSpPr/>
          <p:nvPr/>
        </p:nvSpPr>
        <p:spPr>
          <a:xfrm>
            <a:off x="4243088" y="2573053"/>
            <a:ext cx="496015" cy="495401"/>
          </a:xfrm>
          <a:prstGeom prst="rect">
            <a:avLst/>
          </a:prstGeom>
          <a:blipFill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5" name="Picture 4"/>
          <p:cNvPicPr>
            <a:picLocks noChangeAspect="1"/>
          </p:cNvPicPr>
          <p:nvPr/>
        </p:nvPicPr>
        <p:blipFill>
          <a:blip r:embed="rId5"/>
          <a:stretch>
            <a:fillRect/>
          </a:stretch>
        </p:blipFill>
        <p:spPr>
          <a:xfrm>
            <a:off x="4320533" y="3970570"/>
            <a:ext cx="406400" cy="406400"/>
          </a:xfrm>
          <a:prstGeom prst="rect">
            <a:avLst/>
          </a:prstGeom>
        </p:spPr>
      </p:pic>
    </p:spTree>
    <p:extLst>
      <p:ext uri="{BB962C8B-B14F-4D97-AF65-F5344CB8AC3E}">
        <p14:creationId xmlns:p14="http://schemas.microsoft.com/office/powerpoint/2010/main" val="15126930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a:alphaModFix amt="80000"/>
            <a:extLst>
              <a:ext uri="{28A0092B-C50C-407E-A947-70E740481C1C}">
                <a14:useLocalDpi xmlns:a14="http://schemas.microsoft.com/office/drawing/2010/main" val="0"/>
              </a:ext>
            </a:extLst>
          </a:blip>
          <a:srcRect r="16917"/>
          <a:stretch/>
        </p:blipFill>
        <p:spPr>
          <a:xfrm>
            <a:off x="3719552" y="0"/>
            <a:ext cx="8716922" cy="6994525"/>
          </a:xfrm>
          <a:prstGeom prst="rect">
            <a:avLst/>
          </a:prstGeom>
        </p:spPr>
      </p:pic>
      <p:sp>
        <p:nvSpPr>
          <p:cNvPr id="35" name="Rectangle 34"/>
          <p:cNvSpPr/>
          <p:nvPr/>
        </p:nvSpPr>
        <p:spPr bwMode="auto">
          <a:xfrm>
            <a:off x="3719552" y="3347"/>
            <a:ext cx="4299983" cy="7006604"/>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D26C44F4-86C6-A048-9549-1ECD9E51618D}"/>
              </a:ext>
            </a:extLst>
          </p:cNvPr>
          <p:cNvSpPr/>
          <p:nvPr/>
        </p:nvSpPr>
        <p:spPr bwMode="auto">
          <a:xfrm>
            <a:off x="465138" y="2578936"/>
            <a:ext cx="3703450" cy="53058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Codespaces</a:t>
            </a:r>
          </a:p>
        </p:txBody>
      </p:sp>
      <p:sp>
        <p:nvSpPr>
          <p:cNvPr id="26" name="Rounded Rectangle 25">
            <a:extLst>
              <a:ext uri="{FF2B5EF4-FFF2-40B4-BE49-F238E27FC236}">
                <a16:creationId xmlns:a16="http://schemas.microsoft.com/office/drawing/2014/main" id="{2A771A3D-6AC0-FB40-803B-66B74968D0A9}"/>
              </a:ext>
            </a:extLst>
          </p:cNvPr>
          <p:cNvSpPr/>
          <p:nvPr/>
        </p:nvSpPr>
        <p:spPr bwMode="auto">
          <a:xfrm>
            <a:off x="465138" y="1966443"/>
            <a:ext cx="3703450" cy="53058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Developer Workflow</a:t>
            </a:r>
          </a:p>
        </p:txBody>
      </p:sp>
      <p:sp>
        <p:nvSpPr>
          <p:cNvPr id="27" name="Rounded Rectangle 26">
            <a:extLst>
              <a:ext uri="{FF2B5EF4-FFF2-40B4-BE49-F238E27FC236}">
                <a16:creationId xmlns:a16="http://schemas.microsoft.com/office/drawing/2014/main" id="{85D245D1-E7C6-5C4B-8317-5FDE7578DA84}"/>
              </a:ext>
            </a:extLst>
          </p:cNvPr>
          <p:cNvSpPr/>
          <p:nvPr/>
        </p:nvSpPr>
        <p:spPr bwMode="auto">
          <a:xfrm>
            <a:off x="465140" y="3191429"/>
            <a:ext cx="3703450" cy="53058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Docker and Docker-Compose</a:t>
            </a:r>
          </a:p>
        </p:txBody>
      </p:sp>
      <p:sp>
        <p:nvSpPr>
          <p:cNvPr id="28" name="Rounded Rectangle 27">
            <a:extLst>
              <a:ext uri="{FF2B5EF4-FFF2-40B4-BE49-F238E27FC236}">
                <a16:creationId xmlns:a16="http://schemas.microsoft.com/office/drawing/2014/main" id="{D26C44F4-86C6-A048-9549-1ECD9E51618D}"/>
              </a:ext>
            </a:extLst>
          </p:cNvPr>
          <p:cNvSpPr/>
          <p:nvPr/>
        </p:nvSpPr>
        <p:spPr bwMode="auto">
          <a:xfrm>
            <a:off x="465138" y="4416415"/>
            <a:ext cx="3703450" cy="53058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Actions</a:t>
            </a:r>
          </a:p>
        </p:txBody>
      </p:sp>
      <p:sp>
        <p:nvSpPr>
          <p:cNvPr id="29" name="Rounded Rectangle 28">
            <a:extLst>
              <a:ext uri="{FF2B5EF4-FFF2-40B4-BE49-F238E27FC236}">
                <a16:creationId xmlns:a16="http://schemas.microsoft.com/office/drawing/2014/main" id="{2A771A3D-6AC0-FB40-803B-66B74968D0A9}"/>
              </a:ext>
            </a:extLst>
          </p:cNvPr>
          <p:cNvSpPr/>
          <p:nvPr/>
        </p:nvSpPr>
        <p:spPr bwMode="auto">
          <a:xfrm>
            <a:off x="465138" y="3803922"/>
            <a:ext cx="3703450" cy="53058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Flow and Pull Requests</a:t>
            </a:r>
          </a:p>
        </p:txBody>
      </p:sp>
      <p:sp>
        <p:nvSpPr>
          <p:cNvPr id="30" name="Rounded Rectangle 29">
            <a:extLst>
              <a:ext uri="{FF2B5EF4-FFF2-40B4-BE49-F238E27FC236}">
                <a16:creationId xmlns:a16="http://schemas.microsoft.com/office/drawing/2014/main" id="{85D245D1-E7C6-5C4B-8317-5FDE7578DA84}"/>
              </a:ext>
            </a:extLst>
          </p:cNvPr>
          <p:cNvSpPr/>
          <p:nvPr/>
        </p:nvSpPr>
        <p:spPr bwMode="auto">
          <a:xfrm>
            <a:off x="465140" y="5028908"/>
            <a:ext cx="3703450" cy="53058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Packages</a:t>
            </a:r>
          </a:p>
        </p:txBody>
      </p:sp>
      <p:sp>
        <p:nvSpPr>
          <p:cNvPr id="32" name="Rounded Rectangle 31">
            <a:extLst>
              <a:ext uri="{FF2B5EF4-FFF2-40B4-BE49-F238E27FC236}">
                <a16:creationId xmlns:a16="http://schemas.microsoft.com/office/drawing/2014/main" id="{85D245D1-E7C6-5C4B-8317-5FDE7578DA84}"/>
              </a:ext>
            </a:extLst>
          </p:cNvPr>
          <p:cNvSpPr/>
          <p:nvPr/>
        </p:nvSpPr>
        <p:spPr bwMode="auto">
          <a:xfrm>
            <a:off x="465140" y="5641402"/>
            <a:ext cx="3703450" cy="53058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Security</a:t>
            </a:r>
          </a:p>
        </p:txBody>
      </p:sp>
      <p:sp>
        <p:nvSpPr>
          <p:cNvPr id="23" name="Title 8">
            <a:extLst>
              <a:ext uri="{FF2B5EF4-FFF2-40B4-BE49-F238E27FC236}">
                <a16:creationId xmlns:a16="http://schemas.microsoft.com/office/drawing/2014/main" id="{69D6E71D-2C26-D84A-A0A7-AB4BD656B3E0}"/>
              </a:ext>
            </a:extLst>
          </p:cNvPr>
          <p:cNvSpPr>
            <a:spLocks noGrp="1"/>
          </p:cNvSpPr>
          <p:nvPr/>
        </p:nvSpPr>
        <p:spPr>
          <a:xfrm>
            <a:off x="465139" y="1049673"/>
            <a:ext cx="1973262"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r>
              <a:rPr lang="en-US" dirty="0">
                <a:cs typeface="Segoe UI"/>
              </a:rPr>
              <a:t>Summary</a:t>
            </a:r>
            <a:endParaRPr lang="en-US" dirty="0"/>
          </a:p>
        </p:txBody>
      </p:sp>
      <p:sp>
        <p:nvSpPr>
          <p:cNvPr id="24" name="Text Placeholder 9">
            <a:extLst>
              <a:ext uri="{FF2B5EF4-FFF2-40B4-BE49-F238E27FC236}">
                <a16:creationId xmlns:a16="http://schemas.microsoft.com/office/drawing/2014/main" id="{EE94FDCB-8462-EB4C-8F5C-D465F05DA9E2}"/>
              </a:ext>
            </a:extLst>
          </p:cNvPr>
          <p:cNvSpPr>
            <a:spLocks noGrp="1"/>
          </p:cNvSpPr>
          <p:nvPr/>
        </p:nvSpPr>
        <p:spPr>
          <a:xfrm>
            <a:off x="465138" y="628087"/>
            <a:ext cx="4919662"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4"/>
                </a:solidFill>
                <a:cs typeface="Segoe UI Semilight"/>
              </a:rPr>
              <a:t>Improving the Developer Workflow</a:t>
            </a:r>
          </a:p>
        </p:txBody>
      </p:sp>
      <p:pic>
        <p:nvPicPr>
          <p:cNvPr id="15" name="Picture 14"/>
          <p:cNvPicPr>
            <a:picLocks noChangeAspect="1"/>
          </p:cNvPicPr>
          <p:nvPr/>
        </p:nvPicPr>
        <p:blipFill>
          <a:blip r:embed="rId4"/>
          <a:stretch>
            <a:fillRect/>
          </a:stretch>
        </p:blipFill>
        <p:spPr>
          <a:xfrm>
            <a:off x="698650" y="5187495"/>
            <a:ext cx="190333" cy="210157"/>
          </a:xfrm>
          <a:prstGeom prst="rect">
            <a:avLst/>
          </a:prstGeom>
        </p:spPr>
      </p:pic>
      <p:sp>
        <p:nvSpPr>
          <p:cNvPr id="16" name="Rectangle 15" descr="Checkmark"/>
          <p:cNvSpPr/>
          <p:nvPr/>
        </p:nvSpPr>
        <p:spPr>
          <a:xfrm>
            <a:off x="682069" y="2738425"/>
            <a:ext cx="223495" cy="245539"/>
          </a:xfrm>
          <a:prstGeom prst="rect">
            <a:avLst/>
          </a:prstGeom>
          <a:blipFill rotWithShape="1">
            <a:blip r:embed="rId5">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17" name="Picture 16"/>
          <p:cNvPicPr>
            <a:picLocks noChangeAspect="1"/>
          </p:cNvPicPr>
          <p:nvPr/>
        </p:nvPicPr>
        <p:blipFill>
          <a:blip r:embed="rId6"/>
          <a:stretch>
            <a:fillRect/>
          </a:stretch>
        </p:blipFill>
        <p:spPr>
          <a:xfrm>
            <a:off x="691652" y="3970117"/>
            <a:ext cx="204328" cy="20432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019" y="3377217"/>
            <a:ext cx="263595" cy="189430"/>
          </a:xfrm>
          <a:prstGeom prst="rect">
            <a:avLst/>
          </a:prstGeom>
        </p:spPr>
      </p:pic>
      <p:pic>
        <p:nvPicPr>
          <p:cNvPr id="19" name="Picture 18"/>
          <p:cNvPicPr>
            <a:picLocks noChangeAspect="1"/>
          </p:cNvPicPr>
          <p:nvPr/>
        </p:nvPicPr>
        <p:blipFill>
          <a:blip r:embed="rId8"/>
          <a:stretch>
            <a:fillRect/>
          </a:stretch>
        </p:blipFill>
        <p:spPr>
          <a:xfrm>
            <a:off x="709060" y="5802377"/>
            <a:ext cx="169513" cy="208631"/>
          </a:xfrm>
          <a:prstGeom prst="rect">
            <a:avLst/>
          </a:prstGeom>
        </p:spPr>
      </p:pic>
      <p:pic>
        <p:nvPicPr>
          <p:cNvPr id="6" name="Picture 5"/>
          <p:cNvPicPr>
            <a:picLocks noChangeAspect="1"/>
          </p:cNvPicPr>
          <p:nvPr/>
        </p:nvPicPr>
        <p:blipFill>
          <a:blip r:embed="rId9"/>
          <a:stretch>
            <a:fillRect/>
          </a:stretch>
        </p:blipFill>
        <p:spPr>
          <a:xfrm>
            <a:off x="691652" y="4578660"/>
            <a:ext cx="204328" cy="204328"/>
          </a:xfrm>
          <a:prstGeom prst="rect">
            <a:avLst/>
          </a:prstGeom>
        </p:spPr>
      </p:pic>
      <p:pic>
        <p:nvPicPr>
          <p:cNvPr id="7" name="Picture 6"/>
          <p:cNvPicPr>
            <a:picLocks noChangeAspect="1"/>
          </p:cNvPicPr>
          <p:nvPr/>
        </p:nvPicPr>
        <p:blipFill>
          <a:blip r:embed="rId10"/>
          <a:stretch>
            <a:fillRect/>
          </a:stretch>
        </p:blipFill>
        <p:spPr>
          <a:xfrm>
            <a:off x="677424" y="2119997"/>
            <a:ext cx="232784" cy="223473"/>
          </a:xfrm>
          <a:prstGeom prst="rect">
            <a:avLst/>
          </a:prstGeom>
        </p:spPr>
      </p:pic>
    </p:spTree>
    <p:extLst>
      <p:ext uri="{BB962C8B-B14F-4D97-AF65-F5344CB8AC3E}">
        <p14:creationId xmlns:p14="http://schemas.microsoft.com/office/powerpoint/2010/main" val="14964484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65138" y="1882011"/>
            <a:ext cx="7604125" cy="477367"/>
          </a:xfrm>
        </p:spPr>
        <p:txBody>
          <a:bodyPr/>
          <a:lstStyle/>
          <a:p>
            <a:r>
              <a:rPr lang="en-US" dirty="0"/>
              <a:t>Thank you.</a:t>
            </a:r>
          </a:p>
        </p:txBody>
      </p:sp>
    </p:spTree>
    <p:extLst>
      <p:ext uri="{BB962C8B-B14F-4D97-AF65-F5344CB8AC3E}">
        <p14:creationId xmlns:p14="http://schemas.microsoft.com/office/powerpoint/2010/main" val="70128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C4CBE41-FA68-DF4E-A72E-B2399C34A378}"/>
              </a:ext>
            </a:extLst>
          </p:cNvPr>
          <p:cNvSpPr/>
          <p:nvPr/>
        </p:nvSpPr>
        <p:spPr bwMode="auto">
          <a:xfrm>
            <a:off x="6118225" y="0"/>
            <a:ext cx="6318248" cy="6994525"/>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a:extLst>
              <a:ext uri="{FF2B5EF4-FFF2-40B4-BE49-F238E27FC236}">
                <a16:creationId xmlns:a16="http://schemas.microsoft.com/office/drawing/2014/main" id="{714BFF5D-AC86-4C4B-AF68-92FE43B76FAB}"/>
              </a:ext>
            </a:extLst>
          </p:cNvPr>
          <p:cNvPicPr>
            <a:picLocks noChangeAspect="1"/>
          </p:cNvPicPr>
          <p:nvPr/>
        </p:nvPicPr>
        <p:blipFill rotWithShape="1">
          <a:blip r:embed="rId3">
            <a:alphaModFix amt="25000"/>
          </a:blip>
          <a:srcRect r="8079"/>
          <a:stretch/>
        </p:blipFill>
        <p:spPr>
          <a:xfrm>
            <a:off x="6297610" y="316090"/>
            <a:ext cx="6138863" cy="6678435"/>
          </a:xfrm>
          <a:prstGeom prst="rect">
            <a:avLst/>
          </a:prstGeom>
        </p:spPr>
      </p:pic>
      <p:sp>
        <p:nvSpPr>
          <p:cNvPr id="23" name="Title 8">
            <a:extLst>
              <a:ext uri="{FF2B5EF4-FFF2-40B4-BE49-F238E27FC236}">
                <a16:creationId xmlns:a16="http://schemas.microsoft.com/office/drawing/2014/main" id="{69D6E71D-2C26-D84A-A0A7-AB4BD656B3E0}"/>
              </a:ext>
            </a:extLst>
          </p:cNvPr>
          <p:cNvSpPr>
            <a:spLocks noGrp="1"/>
          </p:cNvSpPr>
          <p:nvPr/>
        </p:nvSpPr>
        <p:spPr>
          <a:xfrm>
            <a:off x="465138" y="1049673"/>
            <a:ext cx="56530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r>
              <a:rPr lang="en-US" dirty="0">
                <a:cs typeface="Segoe UI"/>
              </a:rPr>
              <a:t>Setup</a:t>
            </a:r>
            <a:endParaRPr lang="en-US" dirty="0"/>
          </a:p>
        </p:txBody>
      </p:sp>
      <p:sp>
        <p:nvSpPr>
          <p:cNvPr id="24" name="Text Placeholder 9">
            <a:extLst>
              <a:ext uri="{FF2B5EF4-FFF2-40B4-BE49-F238E27FC236}">
                <a16:creationId xmlns:a16="http://schemas.microsoft.com/office/drawing/2014/main" id="{EE94FDCB-8462-EB4C-8F5C-D465F05DA9E2}"/>
              </a:ext>
            </a:extLst>
          </p:cNvPr>
          <p:cNvSpPr>
            <a:spLocks noGrp="1"/>
          </p:cNvSpPr>
          <p:nvPr/>
        </p:nvSpPr>
        <p:spPr>
          <a:xfrm>
            <a:off x="465138" y="628087"/>
            <a:ext cx="4919662"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4"/>
                </a:solidFill>
                <a:cs typeface="Segoe UI Semilight"/>
              </a:rPr>
              <a:t>Developer Workflow</a:t>
            </a:r>
          </a:p>
        </p:txBody>
      </p:sp>
      <p:cxnSp>
        <p:nvCxnSpPr>
          <p:cNvPr id="80" name="Straight Connector 79">
            <a:extLst>
              <a:ext uri="{FF2B5EF4-FFF2-40B4-BE49-F238E27FC236}">
                <a16:creationId xmlns:a16="http://schemas.microsoft.com/office/drawing/2014/main" id="{209ADD1E-C061-1648-AD2E-492F5282DEA9}"/>
              </a:ext>
            </a:extLst>
          </p:cNvPr>
          <p:cNvCxnSpPr>
            <a:cxnSpLocks/>
          </p:cNvCxnSpPr>
          <p:nvPr/>
        </p:nvCxnSpPr>
        <p:spPr>
          <a:xfrm flipV="1">
            <a:off x="3719553" y="-56992"/>
            <a:ext cx="1" cy="7177882"/>
          </a:xfrm>
          <a:prstGeom prst="line">
            <a:avLst/>
          </a:prstGeom>
          <a:ln w="25400">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AD4DAE8-9877-F24E-89B6-9CE6A9A0AB50}"/>
              </a:ext>
            </a:extLst>
          </p:cNvPr>
          <p:cNvSpPr/>
          <p:nvPr/>
        </p:nvSpPr>
        <p:spPr bwMode="auto">
          <a:xfrm>
            <a:off x="3945825" y="2334618"/>
            <a:ext cx="4344801"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GitHub Codespaces</a:t>
            </a:r>
          </a:p>
        </p:txBody>
      </p:sp>
      <p:sp>
        <p:nvSpPr>
          <p:cNvPr id="36" name="Rounded Rectangle 35">
            <a:extLst>
              <a:ext uri="{FF2B5EF4-FFF2-40B4-BE49-F238E27FC236}">
                <a16:creationId xmlns:a16="http://schemas.microsoft.com/office/drawing/2014/main" id="{7405C538-791D-8240-99AE-5975135B4792}"/>
              </a:ext>
            </a:extLst>
          </p:cNvPr>
          <p:cNvSpPr/>
          <p:nvPr/>
        </p:nvSpPr>
        <p:spPr bwMode="auto">
          <a:xfrm>
            <a:off x="3945826" y="3687634"/>
            <a:ext cx="4344782"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Azure Boards</a:t>
            </a:r>
          </a:p>
        </p:txBody>
      </p:sp>
      <p:cxnSp>
        <p:nvCxnSpPr>
          <p:cNvPr id="31" name="Elbow Connector 30">
            <a:extLst>
              <a:ext uri="{FF2B5EF4-FFF2-40B4-BE49-F238E27FC236}">
                <a16:creationId xmlns:a16="http://schemas.microsoft.com/office/drawing/2014/main" id="{CC00313C-9196-6D4B-B7E3-B21BB16A87A5}"/>
              </a:ext>
            </a:extLst>
          </p:cNvPr>
          <p:cNvCxnSpPr>
            <a:cxnSpLocks/>
            <a:stCxn id="22" idx="1"/>
            <a:endCxn id="36" idx="1"/>
          </p:cNvCxnSpPr>
          <p:nvPr/>
        </p:nvCxnSpPr>
        <p:spPr>
          <a:xfrm rot="10800000" flipH="1" flipV="1">
            <a:off x="3945824" y="2820755"/>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 name="Rectangle 18" descr="Checkmark"/>
          <p:cNvSpPr/>
          <p:nvPr/>
        </p:nvSpPr>
        <p:spPr>
          <a:xfrm>
            <a:off x="4276059" y="2574723"/>
            <a:ext cx="496015" cy="495401"/>
          </a:xfrm>
          <a:prstGeom prst="rect">
            <a:avLst/>
          </a:prstGeom>
          <a:blipFill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3" name="Picture 2"/>
          <p:cNvPicPr>
            <a:picLocks noChangeAspect="1"/>
          </p:cNvPicPr>
          <p:nvPr/>
        </p:nvPicPr>
        <p:blipFill>
          <a:blip r:embed="rId5"/>
          <a:stretch>
            <a:fillRect/>
          </a:stretch>
        </p:blipFill>
        <p:spPr>
          <a:xfrm>
            <a:off x="4316431" y="3942936"/>
            <a:ext cx="471492" cy="461669"/>
          </a:xfrm>
          <a:prstGeom prst="rect">
            <a:avLst/>
          </a:prstGeom>
        </p:spPr>
      </p:pic>
    </p:spTree>
    <p:extLst>
      <p:ext uri="{BB962C8B-B14F-4D97-AF65-F5344CB8AC3E}">
        <p14:creationId xmlns:p14="http://schemas.microsoft.com/office/powerpoint/2010/main" val="39669292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CA9F69-6D9E-434E-9ADF-15B79C491FAC}"/>
              </a:ext>
            </a:extLst>
          </p:cNvPr>
          <p:cNvPicPr>
            <a:picLocks noChangeAspect="1"/>
          </p:cNvPicPr>
          <p:nvPr/>
        </p:nvPicPr>
        <p:blipFill>
          <a:blip r:embed="rId3"/>
          <a:stretch>
            <a:fillRect/>
          </a:stretch>
        </p:blipFill>
        <p:spPr>
          <a:xfrm>
            <a:off x="5718175" y="230724"/>
            <a:ext cx="6562724" cy="6562724"/>
          </a:xfrm>
          <a:prstGeom prst="rect">
            <a:avLst/>
          </a:prstGeom>
        </p:spPr>
      </p:pic>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5653087" cy="410369"/>
          </a:xfrm>
        </p:spPr>
        <p:txBody>
          <a:bodyPr/>
          <a:lstStyle/>
          <a:p>
            <a:r>
              <a:rPr lang="en-US" dirty="0"/>
              <a:t>What is GitHub Codespaces?</a:t>
            </a:r>
          </a:p>
        </p:txBody>
      </p:sp>
      <p:pic>
        <p:nvPicPr>
          <p:cNvPr id="13" name="Picture 12" descr="A screen shot of a computer&#10;&#10;Description automatically generated">
            <a:extLst>
              <a:ext uri="{FF2B5EF4-FFF2-40B4-BE49-F238E27FC236}">
                <a16:creationId xmlns:a16="http://schemas.microsoft.com/office/drawing/2014/main" id="{D6823F9F-4418-D246-A634-9796A6DA88E6}"/>
              </a:ext>
            </a:extLst>
          </p:cNvPr>
          <p:cNvPicPr>
            <a:picLocks noChangeAspect="1"/>
          </p:cNvPicPr>
          <p:nvPr/>
        </p:nvPicPr>
        <p:blipFill rotWithShape="1">
          <a:blip r:embed="rId4"/>
          <a:srcRect l="15756" t="-5841" r="24911" b="-5841"/>
          <a:stretch/>
        </p:blipFill>
        <p:spPr>
          <a:xfrm>
            <a:off x="5830494" y="0"/>
            <a:ext cx="6605982" cy="6994525"/>
          </a:xfrm>
          <a:prstGeom prst="rect">
            <a:avLst/>
          </a:prstGeom>
        </p:spPr>
      </p:pic>
      <p:pic>
        <p:nvPicPr>
          <p:cNvPr id="2" name="Picture 2">
            <a:extLst>
              <a:ext uri="{FF2B5EF4-FFF2-40B4-BE49-F238E27FC236}">
                <a16:creationId xmlns:a16="http://schemas.microsoft.com/office/drawing/2014/main" id="{D4C5FCDE-2B89-994C-A9F5-8283925187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9" t="62" r="2278" b="2477"/>
          <a:stretch/>
        </p:blipFill>
        <p:spPr bwMode="auto">
          <a:xfrm>
            <a:off x="6373565" y="1338470"/>
            <a:ext cx="6066988" cy="44031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3"/>
          <p:cNvSpPr>
            <a:spLocks noGrp="1"/>
          </p:cNvSpPr>
          <p:nvPr>
            <p:ph type="body" sz="quarter" idx="14"/>
          </p:nvPr>
        </p:nvSpPr>
        <p:spPr>
          <a:xfrm>
            <a:off x="465139" y="1646317"/>
            <a:ext cx="4508644" cy="1231106"/>
          </a:xfrm>
        </p:spPr>
        <p:txBody>
          <a:bodyPr/>
          <a:lstStyle/>
          <a:p>
            <a:r>
              <a:rPr lang="en-US" sz="1800" dirty="0"/>
              <a:t>Codespaces is an online development environment, hosted by GitHub and powered by Visual Studio Code, that allows you to develop entirely in the cloud. </a:t>
            </a:r>
          </a:p>
        </p:txBody>
      </p:sp>
      <p:sp>
        <p:nvSpPr>
          <p:cNvPr id="15" name="Rectangle 14">
            <a:extLst>
              <a:ext uri="{FF2B5EF4-FFF2-40B4-BE49-F238E27FC236}">
                <a16:creationId xmlns:a16="http://schemas.microsoft.com/office/drawing/2014/main" id="{BCBF3059-2EB8-B043-B66C-0D15D523D7FF}"/>
              </a:ext>
            </a:extLst>
          </p:cNvPr>
          <p:cNvSpPr/>
          <p:nvPr/>
        </p:nvSpPr>
        <p:spPr>
          <a:xfrm>
            <a:off x="465137" y="3182719"/>
            <a:ext cx="4289743" cy="1169551"/>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Full powered IDE (syntax highlighting, autocomplete, debug tools, etc.)</a:t>
            </a:r>
          </a:p>
          <a:p>
            <a:pPr marL="285750" indent="-285750">
              <a:buClr>
                <a:schemeClr val="tx2"/>
              </a:buClr>
              <a:buFont typeface="Arial" panose="020B0604020202020204" pitchFamily="34" charset="0"/>
              <a:buChar char="•"/>
            </a:pPr>
            <a:r>
              <a:rPr lang="en-US" sz="1400" dirty="0">
                <a:solidFill>
                  <a:schemeClr val="bg1"/>
                </a:solidFill>
              </a:rPr>
              <a:t>Kickstart your developers with pre-installed IDE</a:t>
            </a:r>
          </a:p>
          <a:p>
            <a:pPr marL="285750" indent="-285750">
              <a:buClr>
                <a:schemeClr val="tx2"/>
              </a:buClr>
              <a:buFont typeface="Arial" panose="020B0604020202020204" pitchFamily="34" charset="0"/>
              <a:buChar char="•"/>
            </a:pPr>
            <a:r>
              <a:rPr lang="en-US" sz="1400" dirty="0">
                <a:solidFill>
                  <a:schemeClr val="bg1"/>
                </a:solidFill>
              </a:rPr>
              <a:t>Configuration is part of the </a:t>
            </a:r>
            <a:r>
              <a:rPr lang="en-US" sz="1400" dirty="0" err="1">
                <a:solidFill>
                  <a:schemeClr val="bg1"/>
                </a:solidFill>
              </a:rPr>
              <a:t>Git</a:t>
            </a:r>
            <a:r>
              <a:rPr lang="en-US" sz="1400" dirty="0">
                <a:solidFill>
                  <a:schemeClr val="bg1"/>
                </a:solidFill>
              </a:rPr>
              <a:t> Repository</a:t>
            </a:r>
          </a:p>
          <a:p>
            <a:pPr marL="285750" indent="-285750">
              <a:buClr>
                <a:schemeClr val="tx2"/>
              </a:buClr>
              <a:buFont typeface="Arial" panose="020B0604020202020204" pitchFamily="34" charset="0"/>
              <a:buChar char="•"/>
            </a:pPr>
            <a:r>
              <a:rPr lang="en-US" sz="1400" dirty="0">
                <a:solidFill>
                  <a:schemeClr val="bg1"/>
                </a:solidFill>
              </a:rPr>
              <a:t>Develop everywhere</a:t>
            </a:r>
          </a:p>
        </p:txBody>
      </p:sp>
    </p:spTree>
    <p:extLst>
      <p:ext uri="{BB962C8B-B14F-4D97-AF65-F5344CB8AC3E}">
        <p14:creationId xmlns:p14="http://schemas.microsoft.com/office/powerpoint/2010/main" val="36115035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F333AE9-6F1F-7D4D-B60C-C170F1A5E6A7}"/>
              </a:ext>
            </a:extLst>
          </p:cNvPr>
          <p:cNvPicPr>
            <a:picLocks noChangeAspect="1"/>
          </p:cNvPicPr>
          <p:nvPr/>
        </p:nvPicPr>
        <p:blipFill>
          <a:blip r:embed="rId3"/>
          <a:stretch>
            <a:fillRect/>
          </a:stretch>
        </p:blipFill>
        <p:spPr>
          <a:xfrm>
            <a:off x="5548780" y="338447"/>
            <a:ext cx="6317630" cy="6317630"/>
          </a:xfrm>
          <a:prstGeom prst="rect">
            <a:avLst/>
          </a:prstGeom>
        </p:spPr>
      </p:pic>
      <p:grpSp>
        <p:nvGrpSpPr>
          <p:cNvPr id="6" name="Group 5"/>
          <p:cNvGrpSpPr/>
          <p:nvPr/>
        </p:nvGrpSpPr>
        <p:grpSpPr>
          <a:xfrm>
            <a:off x="5162843" y="1004333"/>
            <a:ext cx="7089504" cy="4985858"/>
            <a:chOff x="5036234" y="1181718"/>
            <a:chExt cx="7089504" cy="4985858"/>
          </a:xfrm>
        </p:grpSpPr>
        <p:pic>
          <p:nvPicPr>
            <p:cNvPr id="10" name="Picture 9" descr="A screen shot of a computer&#10;&#10;Description automatically generated">
              <a:extLst>
                <a:ext uri="{FF2B5EF4-FFF2-40B4-BE49-F238E27FC236}">
                  <a16:creationId xmlns:a16="http://schemas.microsoft.com/office/drawing/2014/main" id="{D6823F9F-4418-D246-A634-9796A6DA88E6}"/>
                </a:ext>
              </a:extLst>
            </p:cNvPr>
            <p:cNvPicPr>
              <a:picLocks noChangeAspect="1"/>
            </p:cNvPicPr>
            <p:nvPr/>
          </p:nvPicPr>
          <p:blipFill rotWithShape="1">
            <a:blip r:embed="rId4"/>
            <a:srcRect l="15756" t="8556" r="16037" b="6170"/>
            <a:stretch/>
          </p:blipFill>
          <p:spPr>
            <a:xfrm>
              <a:off x="5036234" y="1181718"/>
              <a:ext cx="7089504" cy="4985858"/>
            </a:xfrm>
            <a:prstGeom prst="rect">
              <a:avLst/>
            </a:prstGeom>
          </p:spPr>
        </p:pic>
        <p:pic>
          <p:nvPicPr>
            <p:cNvPr id="12" name="Picture 11">
              <a:extLst>
                <a:ext uri="{FF2B5EF4-FFF2-40B4-BE49-F238E27FC236}">
                  <a16:creationId xmlns:a16="http://schemas.microsoft.com/office/drawing/2014/main" id="{26BC0375-3D07-453B-A184-D630D6084DC5}"/>
                </a:ext>
              </a:extLst>
            </p:cNvPr>
            <p:cNvPicPr>
              <a:picLocks noChangeAspect="1"/>
            </p:cNvPicPr>
            <p:nvPr/>
          </p:nvPicPr>
          <p:blipFill rotWithShape="1">
            <a:blip r:embed="rId5"/>
            <a:srcRect b="11278"/>
            <a:stretch/>
          </p:blipFill>
          <p:spPr>
            <a:xfrm>
              <a:off x="5521446" y="1592218"/>
              <a:ext cx="6119081" cy="4069620"/>
            </a:xfrm>
            <a:prstGeom prst="rect">
              <a:avLst/>
            </a:prstGeom>
          </p:spPr>
        </p:pic>
      </p:grpSp>
      <p:pic>
        <p:nvPicPr>
          <p:cNvPr id="16" name="Picture 15">
            <a:extLst>
              <a:ext uri="{FF2B5EF4-FFF2-40B4-BE49-F238E27FC236}">
                <a16:creationId xmlns:a16="http://schemas.microsoft.com/office/drawing/2014/main" id="{9877FB6F-019C-42E3-9BB2-40D5D9FE26DA}"/>
              </a:ext>
            </a:extLst>
          </p:cNvPr>
          <p:cNvPicPr>
            <a:picLocks noChangeAspect="1"/>
          </p:cNvPicPr>
          <p:nvPr/>
        </p:nvPicPr>
        <p:blipFill>
          <a:blip r:embed="rId6"/>
          <a:stretch>
            <a:fillRect/>
          </a:stretch>
        </p:blipFill>
        <p:spPr>
          <a:xfrm>
            <a:off x="470074" y="2541105"/>
            <a:ext cx="4643131" cy="1817076"/>
          </a:xfrm>
          <a:prstGeom prst="roundRect">
            <a:avLst>
              <a:gd name="adj" fmla="val 3506"/>
            </a:avLst>
          </a:prstGeom>
        </p:spPr>
      </p:pic>
    </p:spTree>
    <p:extLst>
      <p:ext uri="{BB962C8B-B14F-4D97-AF65-F5344CB8AC3E}">
        <p14:creationId xmlns:p14="http://schemas.microsoft.com/office/powerpoint/2010/main" val="14418259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991" y="0"/>
            <a:ext cx="7031146" cy="6994525"/>
          </a:xfrm>
          <a:prstGeom prst="rect">
            <a:avLst/>
          </a:prstGeom>
        </p:spPr>
      </p:pic>
      <p:sp>
        <p:nvSpPr>
          <p:cNvPr id="10"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5653087" cy="410369"/>
          </a:xfrm>
        </p:spPr>
        <p:txBody>
          <a:bodyPr/>
          <a:lstStyle/>
          <a:p>
            <a:r>
              <a:rPr lang="en-US" dirty="0"/>
              <a:t>What is Azure Boards?</a:t>
            </a:r>
          </a:p>
        </p:txBody>
      </p:sp>
      <p:pic>
        <p:nvPicPr>
          <p:cNvPr id="13" name="Picture 2">
            <a:extLst>
              <a:ext uri="{FF2B5EF4-FFF2-40B4-BE49-F238E27FC236}">
                <a16:creationId xmlns:a16="http://schemas.microsoft.com/office/drawing/2014/main" id="{C87BD61A-8844-4365-A79C-ECA2C74D5E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61" t="4481" r="6961" b="8551"/>
          <a:stretch/>
        </p:blipFill>
        <p:spPr bwMode="auto">
          <a:xfrm>
            <a:off x="6300940" y="2695403"/>
            <a:ext cx="5247248" cy="1603716"/>
          </a:xfrm>
          <a:prstGeom prst="roundRect">
            <a:avLst>
              <a:gd name="adj" fmla="val 2632"/>
            </a:avLst>
          </a:prstGeom>
          <a:noFill/>
          <a:extLst>
            <a:ext uri="{909E8E84-426E-40DD-AFC4-6F175D3DCCD1}">
              <a14:hiddenFill xmlns:a14="http://schemas.microsoft.com/office/drawing/2010/main">
                <a:solidFill>
                  <a:srgbClr val="FFFFFF"/>
                </a:solidFill>
              </a14:hiddenFill>
            </a:ext>
          </a:extLst>
        </p:spPr>
      </p:pic>
      <p:sp>
        <p:nvSpPr>
          <p:cNvPr id="17" name="Text Placeholder 10">
            <a:extLst>
              <a:ext uri="{FF2B5EF4-FFF2-40B4-BE49-F238E27FC236}">
                <a16:creationId xmlns:a16="http://schemas.microsoft.com/office/drawing/2014/main" id="{DE85971F-36E1-8044-9F39-7D9B9492F2D4}"/>
              </a:ext>
            </a:extLst>
          </p:cNvPr>
          <p:cNvSpPr>
            <a:spLocks noGrp="1"/>
          </p:cNvSpPr>
          <p:nvPr>
            <p:ph type="body" sz="quarter" idx="14"/>
          </p:nvPr>
        </p:nvSpPr>
        <p:spPr>
          <a:xfrm>
            <a:off x="465138" y="1960860"/>
            <a:ext cx="4711019" cy="1938992"/>
          </a:xfrm>
        </p:spPr>
        <p:txBody>
          <a:bodyPr/>
          <a:lstStyle/>
          <a:p>
            <a:pPr marL="285750" indent="-285750">
              <a:lnSpc>
                <a:spcPct val="100000"/>
              </a:lnSpc>
              <a:buClr>
                <a:schemeClr val="accent5"/>
              </a:buClr>
              <a:buFont typeface="Arial" panose="020B0604020202020204" pitchFamily="34" charset="0"/>
              <a:buChar char="•"/>
            </a:pPr>
            <a:r>
              <a:rPr lang="en-US" sz="1800" dirty="0">
                <a:latin typeface="+mj-lt"/>
              </a:rPr>
              <a:t>Tool to visually track and plan </a:t>
            </a:r>
            <a:br>
              <a:rPr lang="en-US" sz="1800" dirty="0">
                <a:latin typeface="+mj-lt"/>
              </a:rPr>
            </a:br>
            <a:r>
              <a:rPr lang="en-US" sz="1800" dirty="0">
                <a:latin typeface="+mj-lt"/>
              </a:rPr>
              <a:t>work across multiple teams</a:t>
            </a:r>
          </a:p>
          <a:p>
            <a:pPr marL="285750" indent="-285750">
              <a:lnSpc>
                <a:spcPct val="100000"/>
              </a:lnSpc>
              <a:buClr>
                <a:schemeClr val="accent5"/>
              </a:buClr>
              <a:buFont typeface="Arial" panose="020B0604020202020204" pitchFamily="34" charset="0"/>
              <a:buChar char="•"/>
            </a:pPr>
            <a:r>
              <a:rPr lang="en-US" sz="1800" dirty="0">
                <a:latin typeface="+mj-lt"/>
              </a:rPr>
              <a:t>Part of Azure DevOps</a:t>
            </a:r>
          </a:p>
          <a:p>
            <a:pPr marL="285750" indent="-285750">
              <a:lnSpc>
                <a:spcPct val="100000"/>
              </a:lnSpc>
              <a:buClr>
                <a:schemeClr val="accent5"/>
              </a:buClr>
              <a:buFont typeface="Arial" panose="020B0604020202020204" pitchFamily="34" charset="0"/>
              <a:buChar char="•"/>
            </a:pPr>
            <a:r>
              <a:rPr lang="en-US" sz="1800" dirty="0">
                <a:latin typeface="+mj-lt"/>
              </a:rPr>
              <a:t>Can be fully integrated with GitHub</a:t>
            </a:r>
          </a:p>
          <a:p>
            <a:pPr marL="285750" indent="-285750">
              <a:lnSpc>
                <a:spcPct val="100000"/>
              </a:lnSpc>
              <a:buClr>
                <a:schemeClr val="accent5"/>
              </a:buClr>
              <a:buFont typeface="Arial" panose="020B0604020202020204" pitchFamily="34" charset="0"/>
              <a:buChar char="•"/>
            </a:pPr>
            <a:r>
              <a:rPr lang="en-US" sz="1800" dirty="0">
                <a:latin typeface="+mj-lt"/>
              </a:rPr>
              <a:t>Fully customizable</a:t>
            </a:r>
          </a:p>
          <a:p>
            <a:pPr marL="285750" indent="-285750">
              <a:lnSpc>
                <a:spcPct val="100000"/>
              </a:lnSpc>
              <a:buClr>
                <a:schemeClr val="accent5"/>
              </a:buClr>
              <a:buFont typeface="Arial" panose="020B0604020202020204" pitchFamily="34" charset="0"/>
              <a:buChar char="•"/>
            </a:pPr>
            <a:r>
              <a:rPr lang="en-US" sz="1800" dirty="0" err="1">
                <a:latin typeface="+mj-lt"/>
              </a:rPr>
              <a:t>KanBan</a:t>
            </a:r>
            <a:r>
              <a:rPr lang="en-US" sz="1800" dirty="0">
                <a:latin typeface="+mj-lt"/>
              </a:rPr>
              <a:t>, Scrum, Agile, or your </a:t>
            </a:r>
            <a:br>
              <a:rPr lang="en-US" sz="1800" dirty="0">
                <a:latin typeface="+mj-lt"/>
              </a:rPr>
            </a:br>
            <a:r>
              <a:rPr lang="en-US" sz="1800" dirty="0">
                <a:latin typeface="+mj-lt"/>
              </a:rPr>
              <a:t>own workflow</a:t>
            </a:r>
          </a:p>
        </p:txBody>
      </p:sp>
    </p:spTree>
    <p:extLst>
      <p:ext uri="{BB962C8B-B14F-4D97-AF65-F5344CB8AC3E}">
        <p14:creationId xmlns:p14="http://schemas.microsoft.com/office/powerpoint/2010/main" val="14022127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C4CBE41-FA68-DF4E-A72E-B2399C34A378}"/>
              </a:ext>
            </a:extLst>
          </p:cNvPr>
          <p:cNvSpPr/>
          <p:nvPr/>
        </p:nvSpPr>
        <p:spPr bwMode="auto">
          <a:xfrm>
            <a:off x="6118225" y="0"/>
            <a:ext cx="6318248" cy="6994525"/>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714BFF5D-AC86-4C4B-AF68-92FE43B76FAB}"/>
              </a:ext>
            </a:extLst>
          </p:cNvPr>
          <p:cNvPicPr>
            <a:picLocks noChangeAspect="1"/>
          </p:cNvPicPr>
          <p:nvPr/>
        </p:nvPicPr>
        <p:blipFill rotWithShape="1">
          <a:blip r:embed="rId3">
            <a:alphaModFix amt="25000"/>
          </a:blip>
          <a:srcRect r="8079"/>
          <a:stretch/>
        </p:blipFill>
        <p:spPr>
          <a:xfrm>
            <a:off x="6297610" y="316090"/>
            <a:ext cx="6138863" cy="6678435"/>
          </a:xfrm>
          <a:prstGeom prst="rect">
            <a:avLst/>
          </a:prstGeom>
        </p:spPr>
      </p:pic>
      <p:cxnSp>
        <p:nvCxnSpPr>
          <p:cNvPr id="80" name="Straight Connector 79">
            <a:extLst>
              <a:ext uri="{FF2B5EF4-FFF2-40B4-BE49-F238E27FC236}">
                <a16:creationId xmlns:a16="http://schemas.microsoft.com/office/drawing/2014/main" id="{209ADD1E-C061-1648-AD2E-492F5282DEA9}"/>
              </a:ext>
            </a:extLst>
          </p:cNvPr>
          <p:cNvCxnSpPr>
            <a:cxnSpLocks/>
          </p:cNvCxnSpPr>
          <p:nvPr/>
        </p:nvCxnSpPr>
        <p:spPr>
          <a:xfrm flipV="1">
            <a:off x="3719553" y="-56992"/>
            <a:ext cx="1" cy="7177882"/>
          </a:xfrm>
          <a:prstGeom prst="line">
            <a:avLst/>
          </a:prstGeom>
          <a:ln w="25400">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8">
            <a:extLst>
              <a:ext uri="{FF2B5EF4-FFF2-40B4-BE49-F238E27FC236}">
                <a16:creationId xmlns:a16="http://schemas.microsoft.com/office/drawing/2014/main" id="{69D6E71D-2C26-D84A-A0A7-AB4BD656B3E0}"/>
              </a:ext>
            </a:extLst>
          </p:cNvPr>
          <p:cNvSpPr>
            <a:spLocks noGrp="1"/>
          </p:cNvSpPr>
          <p:nvPr/>
        </p:nvSpPr>
        <p:spPr>
          <a:xfrm>
            <a:off x="465138" y="1049673"/>
            <a:ext cx="2510291"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r>
              <a:rPr lang="en-US" dirty="0">
                <a:cs typeface="Segoe UI"/>
              </a:rPr>
              <a:t>Develop</a:t>
            </a:r>
            <a:endParaRPr lang="en-US" dirty="0"/>
          </a:p>
        </p:txBody>
      </p:sp>
      <p:sp>
        <p:nvSpPr>
          <p:cNvPr id="14" name="Text Placeholder 9">
            <a:extLst>
              <a:ext uri="{FF2B5EF4-FFF2-40B4-BE49-F238E27FC236}">
                <a16:creationId xmlns:a16="http://schemas.microsoft.com/office/drawing/2014/main" id="{EE94FDCB-8462-EB4C-8F5C-D465F05DA9E2}"/>
              </a:ext>
            </a:extLst>
          </p:cNvPr>
          <p:cNvSpPr>
            <a:spLocks noGrp="1"/>
          </p:cNvSpPr>
          <p:nvPr/>
        </p:nvSpPr>
        <p:spPr>
          <a:xfrm>
            <a:off x="465138" y="628087"/>
            <a:ext cx="4919662"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4"/>
                </a:solidFill>
                <a:cs typeface="Segoe UI Semilight"/>
              </a:rPr>
              <a:t>Developer Workflow</a:t>
            </a:r>
          </a:p>
        </p:txBody>
      </p:sp>
      <p:sp>
        <p:nvSpPr>
          <p:cNvPr id="17" name="Rounded Rectangle 16">
            <a:extLst>
              <a:ext uri="{FF2B5EF4-FFF2-40B4-BE49-F238E27FC236}">
                <a16:creationId xmlns:a16="http://schemas.microsoft.com/office/drawing/2014/main" id="{AAD4DAE8-9877-F24E-89B6-9CE6A9A0AB50}"/>
              </a:ext>
            </a:extLst>
          </p:cNvPr>
          <p:cNvSpPr/>
          <p:nvPr/>
        </p:nvSpPr>
        <p:spPr bwMode="auto">
          <a:xfrm>
            <a:off x="3945825" y="1659778"/>
            <a:ext cx="4344801"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GitHub Codespaces</a:t>
            </a:r>
          </a:p>
        </p:txBody>
      </p:sp>
      <p:sp>
        <p:nvSpPr>
          <p:cNvPr id="18" name="Rounded Rectangle 17">
            <a:extLst>
              <a:ext uri="{FF2B5EF4-FFF2-40B4-BE49-F238E27FC236}">
                <a16:creationId xmlns:a16="http://schemas.microsoft.com/office/drawing/2014/main" id="{7405C538-791D-8240-99AE-5975135B4792}"/>
              </a:ext>
            </a:extLst>
          </p:cNvPr>
          <p:cNvSpPr/>
          <p:nvPr/>
        </p:nvSpPr>
        <p:spPr bwMode="auto">
          <a:xfrm>
            <a:off x="3945826" y="3012794"/>
            <a:ext cx="4344782"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Visual Studio Code</a:t>
            </a:r>
          </a:p>
        </p:txBody>
      </p:sp>
      <p:sp>
        <p:nvSpPr>
          <p:cNvPr id="20" name="Rounded Rectangle 19">
            <a:extLst>
              <a:ext uri="{FF2B5EF4-FFF2-40B4-BE49-F238E27FC236}">
                <a16:creationId xmlns:a16="http://schemas.microsoft.com/office/drawing/2014/main" id="{C450489E-D2CB-4E4B-AA81-1686102ED024}"/>
              </a:ext>
            </a:extLst>
          </p:cNvPr>
          <p:cNvSpPr/>
          <p:nvPr/>
        </p:nvSpPr>
        <p:spPr bwMode="auto">
          <a:xfrm>
            <a:off x="3945825" y="4362472"/>
            <a:ext cx="4344778"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GitHub Flow</a:t>
            </a:r>
          </a:p>
        </p:txBody>
      </p:sp>
      <p:cxnSp>
        <p:nvCxnSpPr>
          <p:cNvPr id="21" name="Elbow Connector 20">
            <a:extLst>
              <a:ext uri="{FF2B5EF4-FFF2-40B4-BE49-F238E27FC236}">
                <a16:creationId xmlns:a16="http://schemas.microsoft.com/office/drawing/2014/main" id="{CC00313C-9196-6D4B-B7E3-B21BB16A87A5}"/>
              </a:ext>
            </a:extLst>
          </p:cNvPr>
          <p:cNvCxnSpPr>
            <a:cxnSpLocks/>
          </p:cNvCxnSpPr>
          <p:nvPr/>
        </p:nvCxnSpPr>
        <p:spPr>
          <a:xfrm rot="10800000" flipH="1" flipV="1">
            <a:off x="3945824" y="2145915"/>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00E1D966-F8ED-884A-A1C4-B28084C60A36}"/>
              </a:ext>
            </a:extLst>
          </p:cNvPr>
          <p:cNvCxnSpPr>
            <a:cxnSpLocks/>
          </p:cNvCxnSpPr>
          <p:nvPr/>
        </p:nvCxnSpPr>
        <p:spPr>
          <a:xfrm rot="10800000" flipH="1" flipV="1">
            <a:off x="3945823" y="3506649"/>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2" name="Rectangle 31" descr="Checkmark"/>
          <p:cNvSpPr/>
          <p:nvPr/>
        </p:nvSpPr>
        <p:spPr>
          <a:xfrm>
            <a:off x="4264559" y="1898213"/>
            <a:ext cx="496015" cy="495401"/>
          </a:xfrm>
          <a:prstGeom prst="rect">
            <a:avLst/>
          </a:prstGeom>
          <a:blipFill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2" name="Picture 1"/>
          <p:cNvPicPr>
            <a:picLocks noChangeAspect="1"/>
          </p:cNvPicPr>
          <p:nvPr/>
        </p:nvPicPr>
        <p:blipFill>
          <a:blip r:embed="rId5"/>
          <a:stretch>
            <a:fillRect/>
          </a:stretch>
        </p:blipFill>
        <p:spPr>
          <a:xfrm>
            <a:off x="4286923" y="3271619"/>
            <a:ext cx="451286" cy="451285"/>
          </a:xfrm>
          <a:prstGeom prst="rect">
            <a:avLst/>
          </a:prstGeom>
        </p:spPr>
      </p:pic>
      <p:pic>
        <p:nvPicPr>
          <p:cNvPr id="5" name="Picture 4"/>
          <p:cNvPicPr>
            <a:picLocks noChangeAspect="1"/>
          </p:cNvPicPr>
          <p:nvPr/>
        </p:nvPicPr>
        <p:blipFill>
          <a:blip r:embed="rId6"/>
          <a:stretch>
            <a:fillRect/>
          </a:stretch>
        </p:blipFill>
        <p:spPr>
          <a:xfrm>
            <a:off x="4264559" y="4600599"/>
            <a:ext cx="496015" cy="496015"/>
          </a:xfrm>
          <a:prstGeom prst="rect">
            <a:avLst/>
          </a:prstGeom>
        </p:spPr>
      </p:pic>
    </p:spTree>
    <p:extLst>
      <p:ext uri="{BB962C8B-B14F-4D97-AF65-F5344CB8AC3E}">
        <p14:creationId xmlns:p14="http://schemas.microsoft.com/office/powerpoint/2010/main" val="11133622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54" name="Rounded Rectangle 53"/>
          <p:cNvSpPr/>
          <p:nvPr/>
        </p:nvSpPr>
        <p:spPr bwMode="auto">
          <a:xfrm>
            <a:off x="4503190" y="3364339"/>
            <a:ext cx="3402007" cy="2203614"/>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ounded Rectangle 40"/>
          <p:cNvSpPr/>
          <p:nvPr/>
        </p:nvSpPr>
        <p:spPr bwMode="auto">
          <a:xfrm>
            <a:off x="531557" y="3364339"/>
            <a:ext cx="3402007" cy="2203614"/>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ounded Rectangle 107"/>
          <p:cNvSpPr/>
          <p:nvPr/>
        </p:nvSpPr>
        <p:spPr bwMode="auto">
          <a:xfrm>
            <a:off x="7199035" y="1985862"/>
            <a:ext cx="1985818" cy="526292"/>
          </a:xfrm>
          <a:prstGeom prst="roundRect">
            <a:avLst>
              <a:gd name="adj" fmla="val 689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itle 8">
            <a:extLst>
              <a:ext uri="{FF2B5EF4-FFF2-40B4-BE49-F238E27FC236}">
                <a16:creationId xmlns:a16="http://schemas.microsoft.com/office/drawing/2014/main" id="{69D6E71D-2C26-D84A-A0A7-AB4BD656B3E0}"/>
              </a:ext>
            </a:extLst>
          </p:cNvPr>
          <p:cNvSpPr>
            <a:spLocks noGrp="1"/>
          </p:cNvSpPr>
          <p:nvPr>
            <p:ph type="title"/>
          </p:nvPr>
        </p:nvSpPr>
        <p:spPr>
          <a:xfrm>
            <a:off x="465138" y="632779"/>
            <a:ext cx="5653087" cy="410369"/>
          </a:xfrm>
        </p:spPr>
        <p:txBody>
          <a:bodyPr/>
          <a:lstStyle/>
          <a:p>
            <a:r>
              <a:rPr lang="en-US" dirty="0">
                <a:solidFill>
                  <a:schemeClr val="bg1"/>
                </a:solidFill>
              </a:rPr>
              <a:t>GitHub Workflow</a:t>
            </a:r>
          </a:p>
        </p:txBody>
      </p:sp>
      <p:cxnSp>
        <p:nvCxnSpPr>
          <p:cNvPr id="37" name="Straight Connector 36"/>
          <p:cNvCxnSpPr/>
          <p:nvPr/>
        </p:nvCxnSpPr>
        <p:spPr>
          <a:xfrm>
            <a:off x="559645" y="3033486"/>
            <a:ext cx="11317185" cy="0"/>
          </a:xfrm>
          <a:prstGeom prst="line">
            <a:avLst/>
          </a:prstGeom>
          <a:ln w="25400">
            <a:solidFill>
              <a:srgbClr val="0078D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232560" y="3033488"/>
            <a:ext cx="0" cy="330851"/>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43048" y="4716878"/>
            <a:ext cx="2379024" cy="498598"/>
          </a:xfrm>
          <a:prstGeom prst="rect">
            <a:avLst/>
          </a:prstGeom>
          <a:noFill/>
        </p:spPr>
        <p:txBody>
          <a:bodyPr wrap="square" lIns="0" tIns="0" rIns="0" bIns="0" rtlCol="0">
            <a:spAutoFit/>
          </a:bodyPr>
          <a:lstStyle/>
          <a:p>
            <a:pPr algn="ctr">
              <a:lnSpc>
                <a:spcPct val="90000"/>
              </a:lnSpc>
              <a:spcAft>
                <a:spcPts val="600"/>
              </a:spcAft>
            </a:pPr>
            <a:r>
              <a:rPr lang="en-US" sz="1200" dirty="0">
                <a:solidFill>
                  <a:schemeClr val="bg1"/>
                </a:solidFill>
              </a:rPr>
              <a:t>Create a branch in your project where you can safety experiment and make changes.</a:t>
            </a:r>
          </a:p>
        </p:txBody>
      </p:sp>
      <p:sp>
        <p:nvSpPr>
          <p:cNvPr id="51" name="TextBox 50"/>
          <p:cNvSpPr txBox="1"/>
          <p:nvPr/>
        </p:nvSpPr>
        <p:spPr>
          <a:xfrm>
            <a:off x="531557" y="4325783"/>
            <a:ext cx="3402007" cy="276999"/>
          </a:xfrm>
          <a:prstGeom prst="rect">
            <a:avLst/>
          </a:prstGeom>
          <a:noFill/>
        </p:spPr>
        <p:txBody>
          <a:bodyPr wrap="square" lIns="0" tIns="0" rIns="0" bIns="0" rtlCol="0">
            <a:spAutoFit/>
          </a:bodyPr>
          <a:lstStyle/>
          <a:p>
            <a:pPr algn="ctr">
              <a:lnSpc>
                <a:spcPct val="90000"/>
              </a:lnSpc>
              <a:spcAft>
                <a:spcPts val="600"/>
              </a:spcAft>
            </a:pPr>
            <a:r>
              <a:rPr lang="en-US" sz="2000" b="1" dirty="0">
                <a:solidFill>
                  <a:schemeClr val="bg1"/>
                </a:solidFill>
                <a:latin typeface="+mj-lt"/>
              </a:rPr>
              <a:t>Create a Branch</a:t>
            </a:r>
          </a:p>
        </p:txBody>
      </p:sp>
      <p:cxnSp>
        <p:nvCxnSpPr>
          <p:cNvPr id="62" name="Straight Connector 61"/>
          <p:cNvCxnSpPr/>
          <p:nvPr/>
        </p:nvCxnSpPr>
        <p:spPr>
          <a:xfrm flipV="1">
            <a:off x="6204193" y="3033488"/>
            <a:ext cx="0" cy="330851"/>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867331" y="4716878"/>
            <a:ext cx="2673726" cy="498598"/>
          </a:xfrm>
          <a:prstGeom prst="rect">
            <a:avLst/>
          </a:prstGeom>
          <a:noFill/>
        </p:spPr>
        <p:txBody>
          <a:bodyPr wrap="square" lIns="0" tIns="0" rIns="0" bIns="0" rtlCol="0">
            <a:spAutoFit/>
          </a:bodyPr>
          <a:lstStyle/>
          <a:p>
            <a:pPr algn="ctr">
              <a:lnSpc>
                <a:spcPct val="90000"/>
              </a:lnSpc>
              <a:spcAft>
                <a:spcPts val="600"/>
              </a:spcAft>
            </a:pPr>
            <a:r>
              <a:rPr lang="en-US" sz="1200" dirty="0">
                <a:solidFill>
                  <a:schemeClr val="bg1"/>
                </a:solidFill>
              </a:rPr>
              <a:t>Use a pull request to get feedback on your changes from people down the hall or </a:t>
            </a:r>
            <a:r>
              <a:rPr lang="en-US" sz="1200">
                <a:solidFill>
                  <a:schemeClr val="bg1"/>
                </a:solidFill>
              </a:rPr>
              <a:t>ten time zones away.</a:t>
            </a:r>
            <a:endParaRPr lang="en-US" sz="1200" dirty="0">
              <a:solidFill>
                <a:schemeClr val="bg1"/>
              </a:solidFill>
            </a:endParaRPr>
          </a:p>
        </p:txBody>
      </p:sp>
      <p:sp>
        <p:nvSpPr>
          <p:cNvPr id="56" name="TextBox 55"/>
          <p:cNvSpPr txBox="1"/>
          <p:nvPr/>
        </p:nvSpPr>
        <p:spPr>
          <a:xfrm>
            <a:off x="4503190" y="4325783"/>
            <a:ext cx="3402007" cy="276999"/>
          </a:xfrm>
          <a:prstGeom prst="rect">
            <a:avLst/>
          </a:prstGeom>
          <a:noFill/>
        </p:spPr>
        <p:txBody>
          <a:bodyPr wrap="square" lIns="0" tIns="0" rIns="0" bIns="0" rtlCol="0">
            <a:spAutoFit/>
          </a:bodyPr>
          <a:lstStyle/>
          <a:p>
            <a:pPr algn="ctr">
              <a:lnSpc>
                <a:spcPct val="90000"/>
              </a:lnSpc>
              <a:spcAft>
                <a:spcPts val="600"/>
              </a:spcAft>
            </a:pPr>
            <a:r>
              <a:rPr lang="en-US" sz="2000" b="1" dirty="0">
                <a:solidFill>
                  <a:schemeClr val="bg1"/>
                </a:solidFill>
                <a:latin typeface="+mj-lt"/>
              </a:rPr>
              <a:t>Create a Pull Request</a:t>
            </a:r>
          </a:p>
        </p:txBody>
      </p:sp>
      <p:sp>
        <p:nvSpPr>
          <p:cNvPr id="59" name="Rounded Rectangle 58"/>
          <p:cNvSpPr/>
          <p:nvPr/>
        </p:nvSpPr>
        <p:spPr bwMode="auto">
          <a:xfrm>
            <a:off x="8474823" y="3364339"/>
            <a:ext cx="3402007" cy="2203614"/>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9230573" y="4716878"/>
            <a:ext cx="1890508" cy="498598"/>
          </a:xfrm>
          <a:prstGeom prst="rect">
            <a:avLst/>
          </a:prstGeom>
          <a:noFill/>
        </p:spPr>
        <p:txBody>
          <a:bodyPr wrap="square" lIns="0" tIns="0" rIns="0" bIns="0" rtlCol="0">
            <a:spAutoFit/>
          </a:bodyPr>
          <a:lstStyle/>
          <a:p>
            <a:pPr algn="ctr">
              <a:lnSpc>
                <a:spcPct val="90000"/>
              </a:lnSpc>
              <a:spcAft>
                <a:spcPts val="600"/>
              </a:spcAft>
            </a:pPr>
            <a:r>
              <a:rPr lang="en-US" sz="1200" dirty="0">
                <a:solidFill>
                  <a:schemeClr val="bg1"/>
                </a:solidFill>
              </a:rPr>
              <a:t>Merge your changes into your main branch and deploy your code.</a:t>
            </a:r>
          </a:p>
        </p:txBody>
      </p:sp>
      <p:sp>
        <p:nvSpPr>
          <p:cNvPr id="61" name="TextBox 60"/>
          <p:cNvSpPr txBox="1"/>
          <p:nvPr/>
        </p:nvSpPr>
        <p:spPr>
          <a:xfrm>
            <a:off x="8474823" y="4325783"/>
            <a:ext cx="3402007" cy="276999"/>
          </a:xfrm>
          <a:prstGeom prst="rect">
            <a:avLst/>
          </a:prstGeom>
          <a:noFill/>
        </p:spPr>
        <p:txBody>
          <a:bodyPr wrap="square" lIns="0" tIns="0" rIns="0" bIns="0" rtlCol="0">
            <a:spAutoFit/>
          </a:bodyPr>
          <a:lstStyle/>
          <a:p>
            <a:pPr algn="ctr">
              <a:lnSpc>
                <a:spcPct val="90000"/>
              </a:lnSpc>
              <a:spcAft>
                <a:spcPts val="600"/>
              </a:spcAft>
            </a:pPr>
            <a:r>
              <a:rPr lang="en-US" sz="2000" b="1" dirty="0">
                <a:solidFill>
                  <a:schemeClr val="bg1"/>
                </a:solidFill>
                <a:latin typeface="+mj-lt"/>
              </a:rPr>
              <a:t>Merge and Deploy</a:t>
            </a:r>
          </a:p>
        </p:txBody>
      </p:sp>
      <p:cxnSp>
        <p:nvCxnSpPr>
          <p:cNvPr id="63" name="Straight Connector 62"/>
          <p:cNvCxnSpPr/>
          <p:nvPr/>
        </p:nvCxnSpPr>
        <p:spPr>
          <a:xfrm flipV="1">
            <a:off x="10175826" y="3033488"/>
            <a:ext cx="0" cy="330851"/>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4" name="Oval 73"/>
          <p:cNvSpPr/>
          <p:nvPr/>
        </p:nvSpPr>
        <p:spPr bwMode="auto">
          <a:xfrm>
            <a:off x="381103" y="2993056"/>
            <a:ext cx="74510" cy="745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p:cNvSpPr/>
          <p:nvPr/>
        </p:nvSpPr>
        <p:spPr bwMode="auto">
          <a:xfrm>
            <a:off x="238330" y="2993056"/>
            <a:ext cx="74510" cy="745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p:cNvCxnSpPr/>
          <p:nvPr/>
        </p:nvCxnSpPr>
        <p:spPr>
          <a:xfrm flipV="1">
            <a:off x="3225468" y="2760335"/>
            <a:ext cx="0" cy="269977"/>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211284" y="2760335"/>
            <a:ext cx="0" cy="269977"/>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3225468" y="2760335"/>
            <a:ext cx="1985816" cy="269976"/>
          </a:xfrm>
          <a:prstGeom prst="rect">
            <a:avLst/>
          </a:prstGeom>
          <a:noFill/>
          <a:ln w="254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88"/>
          <p:cNvSpPr/>
          <p:nvPr/>
        </p:nvSpPr>
        <p:spPr bwMode="auto">
          <a:xfrm>
            <a:off x="3313676" y="1985862"/>
            <a:ext cx="1809400" cy="526292"/>
          </a:xfrm>
          <a:prstGeom prst="roundRect">
            <a:avLst>
              <a:gd name="adj" fmla="val 689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p:cNvSpPr txBox="1"/>
          <p:nvPr/>
        </p:nvSpPr>
        <p:spPr>
          <a:xfrm>
            <a:off x="3377692" y="2152059"/>
            <a:ext cx="1681366" cy="193899"/>
          </a:xfrm>
          <a:prstGeom prst="rect">
            <a:avLst/>
          </a:prstGeom>
          <a:noFill/>
        </p:spPr>
        <p:txBody>
          <a:bodyPr wrap="square" lIns="0" tIns="0" rIns="0" bIns="0" rtlCol="0" anchor="ctr">
            <a:spAutoFit/>
          </a:bodyPr>
          <a:lstStyle/>
          <a:p>
            <a:pPr algn="ctr">
              <a:lnSpc>
                <a:spcPct val="90000"/>
              </a:lnSpc>
              <a:spcAft>
                <a:spcPts val="600"/>
              </a:spcAft>
            </a:pPr>
            <a:r>
              <a:rPr lang="en-US" sz="1400" b="1" dirty="0">
                <a:solidFill>
                  <a:schemeClr val="bg1"/>
                </a:solidFill>
                <a:latin typeface="+mj-lt"/>
              </a:rPr>
              <a:t>Add Commits</a:t>
            </a:r>
          </a:p>
        </p:txBody>
      </p:sp>
      <p:cxnSp>
        <p:nvCxnSpPr>
          <p:cNvPr id="78" name="Straight Connector 77"/>
          <p:cNvCxnSpPr>
            <a:endCxn id="89" idx="2"/>
          </p:cNvCxnSpPr>
          <p:nvPr/>
        </p:nvCxnSpPr>
        <p:spPr>
          <a:xfrm flipV="1">
            <a:off x="4218376" y="2512154"/>
            <a:ext cx="0" cy="518159"/>
          </a:xfrm>
          <a:prstGeom prst="line">
            <a:avLst/>
          </a:prstGeom>
          <a:ln w="25400">
            <a:solidFill>
              <a:srgbClr val="0078D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7199037" y="2760335"/>
            <a:ext cx="0" cy="269977"/>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184853" y="2760335"/>
            <a:ext cx="0" cy="269977"/>
          </a:xfrm>
          <a:prstGeom prst="line">
            <a:avLst/>
          </a:prstGeom>
          <a:ln w="25400">
            <a:solidFill>
              <a:srgbClr val="0078D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bwMode="auto">
          <a:xfrm>
            <a:off x="7199037" y="2760335"/>
            <a:ext cx="1985816" cy="269976"/>
          </a:xfrm>
          <a:prstGeom prst="rect">
            <a:avLst/>
          </a:prstGeom>
          <a:noFill/>
          <a:ln w="254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p:cNvSpPr txBox="1"/>
          <p:nvPr/>
        </p:nvSpPr>
        <p:spPr>
          <a:xfrm>
            <a:off x="7351261" y="2152059"/>
            <a:ext cx="1681366" cy="193899"/>
          </a:xfrm>
          <a:prstGeom prst="rect">
            <a:avLst/>
          </a:prstGeom>
          <a:noFill/>
        </p:spPr>
        <p:txBody>
          <a:bodyPr wrap="square" lIns="0" tIns="0" rIns="0" bIns="0" rtlCol="0" anchor="ctr">
            <a:spAutoFit/>
          </a:bodyPr>
          <a:lstStyle/>
          <a:p>
            <a:pPr algn="ctr">
              <a:lnSpc>
                <a:spcPct val="90000"/>
              </a:lnSpc>
              <a:spcAft>
                <a:spcPts val="600"/>
              </a:spcAft>
            </a:pPr>
            <a:r>
              <a:rPr lang="en-US" sz="1400" b="1" dirty="0">
                <a:solidFill>
                  <a:schemeClr val="bg1"/>
                </a:solidFill>
                <a:latin typeface="+mj-lt"/>
              </a:rPr>
              <a:t>Discuss and Review</a:t>
            </a:r>
          </a:p>
        </p:txBody>
      </p:sp>
      <p:cxnSp>
        <p:nvCxnSpPr>
          <p:cNvPr id="107" name="Straight Connector 106"/>
          <p:cNvCxnSpPr/>
          <p:nvPr/>
        </p:nvCxnSpPr>
        <p:spPr>
          <a:xfrm flipV="1">
            <a:off x="8191945" y="2512154"/>
            <a:ext cx="0" cy="518159"/>
          </a:xfrm>
          <a:prstGeom prst="line">
            <a:avLst/>
          </a:prstGeom>
          <a:ln w="25400">
            <a:solidFill>
              <a:srgbClr val="0078D4"/>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09" name="Picture 108"/>
          <p:cNvPicPr>
            <a:picLocks noChangeAspect="1"/>
          </p:cNvPicPr>
          <p:nvPr/>
        </p:nvPicPr>
        <p:blipFill>
          <a:blip r:embed="rId3"/>
          <a:stretch>
            <a:fillRect/>
          </a:stretch>
        </p:blipFill>
        <p:spPr>
          <a:xfrm>
            <a:off x="6022237" y="3629026"/>
            <a:ext cx="363912" cy="529327"/>
          </a:xfrm>
          <a:prstGeom prst="rect">
            <a:avLst/>
          </a:prstGeom>
        </p:spPr>
      </p:pic>
      <p:pic>
        <p:nvPicPr>
          <p:cNvPr id="111" name="Picture 110"/>
          <p:cNvPicPr>
            <a:picLocks noChangeAspect="1"/>
          </p:cNvPicPr>
          <p:nvPr/>
        </p:nvPicPr>
        <p:blipFill>
          <a:blip r:embed="rId4"/>
          <a:stretch>
            <a:fillRect/>
          </a:stretch>
        </p:blipFill>
        <p:spPr>
          <a:xfrm>
            <a:off x="9801370" y="3726939"/>
            <a:ext cx="748912" cy="333500"/>
          </a:xfrm>
          <a:prstGeom prst="rect">
            <a:avLst/>
          </a:prstGeom>
        </p:spPr>
      </p:pic>
      <p:pic>
        <p:nvPicPr>
          <p:cNvPr id="112" name="Picture 111"/>
          <p:cNvPicPr>
            <a:picLocks noChangeAspect="1"/>
          </p:cNvPicPr>
          <p:nvPr/>
        </p:nvPicPr>
        <p:blipFill>
          <a:blip r:embed="rId5"/>
          <a:stretch>
            <a:fillRect/>
          </a:stretch>
        </p:blipFill>
        <p:spPr>
          <a:xfrm>
            <a:off x="1991684" y="3635608"/>
            <a:ext cx="481751" cy="516162"/>
          </a:xfrm>
          <a:prstGeom prst="rect">
            <a:avLst/>
          </a:prstGeom>
        </p:spPr>
      </p:pic>
    </p:spTree>
    <p:extLst>
      <p:ext uri="{BB962C8B-B14F-4D97-AF65-F5344CB8AC3E}">
        <p14:creationId xmlns:p14="http://schemas.microsoft.com/office/powerpoint/2010/main" val="18516451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C4CBE41-FA68-DF4E-A72E-B2399C34A378}"/>
              </a:ext>
            </a:extLst>
          </p:cNvPr>
          <p:cNvSpPr/>
          <p:nvPr/>
        </p:nvSpPr>
        <p:spPr bwMode="auto">
          <a:xfrm>
            <a:off x="6118225" y="0"/>
            <a:ext cx="6318248" cy="6994525"/>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714BFF5D-AC86-4C4B-AF68-92FE43B76FAB}"/>
              </a:ext>
            </a:extLst>
          </p:cNvPr>
          <p:cNvPicPr>
            <a:picLocks noChangeAspect="1"/>
          </p:cNvPicPr>
          <p:nvPr/>
        </p:nvPicPr>
        <p:blipFill rotWithShape="1">
          <a:blip r:embed="rId3">
            <a:alphaModFix amt="25000"/>
          </a:blip>
          <a:srcRect r="8079"/>
          <a:stretch/>
        </p:blipFill>
        <p:spPr>
          <a:xfrm>
            <a:off x="6297610" y="316090"/>
            <a:ext cx="6138863" cy="6678435"/>
          </a:xfrm>
          <a:prstGeom prst="rect">
            <a:avLst/>
          </a:prstGeom>
        </p:spPr>
      </p:pic>
      <p:sp>
        <p:nvSpPr>
          <p:cNvPr id="23" name="Title 8">
            <a:extLst>
              <a:ext uri="{FF2B5EF4-FFF2-40B4-BE49-F238E27FC236}">
                <a16:creationId xmlns:a16="http://schemas.microsoft.com/office/drawing/2014/main" id="{69D6E71D-2C26-D84A-A0A7-AB4BD656B3E0}"/>
              </a:ext>
            </a:extLst>
          </p:cNvPr>
          <p:cNvSpPr>
            <a:spLocks noGrp="1"/>
          </p:cNvSpPr>
          <p:nvPr/>
        </p:nvSpPr>
        <p:spPr>
          <a:xfrm>
            <a:off x="465139" y="1049673"/>
            <a:ext cx="1973262"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r>
              <a:rPr lang="en-US" dirty="0">
                <a:cs typeface="Segoe UI"/>
              </a:rPr>
              <a:t>Test</a:t>
            </a:r>
            <a:endParaRPr lang="en-US" dirty="0"/>
          </a:p>
        </p:txBody>
      </p:sp>
      <p:sp>
        <p:nvSpPr>
          <p:cNvPr id="24" name="Text Placeholder 9">
            <a:extLst>
              <a:ext uri="{FF2B5EF4-FFF2-40B4-BE49-F238E27FC236}">
                <a16:creationId xmlns:a16="http://schemas.microsoft.com/office/drawing/2014/main" id="{EE94FDCB-8462-EB4C-8F5C-D465F05DA9E2}"/>
              </a:ext>
            </a:extLst>
          </p:cNvPr>
          <p:cNvSpPr>
            <a:spLocks noGrp="1"/>
          </p:cNvSpPr>
          <p:nvPr/>
        </p:nvSpPr>
        <p:spPr>
          <a:xfrm>
            <a:off x="465138" y="628087"/>
            <a:ext cx="4919662"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4"/>
                </a:solidFill>
                <a:cs typeface="Segoe UI Semilight"/>
              </a:rPr>
              <a:t>Developer Workflow</a:t>
            </a:r>
          </a:p>
        </p:txBody>
      </p:sp>
      <p:cxnSp>
        <p:nvCxnSpPr>
          <p:cNvPr id="80" name="Straight Connector 79">
            <a:extLst>
              <a:ext uri="{FF2B5EF4-FFF2-40B4-BE49-F238E27FC236}">
                <a16:creationId xmlns:a16="http://schemas.microsoft.com/office/drawing/2014/main" id="{209ADD1E-C061-1648-AD2E-492F5282DEA9}"/>
              </a:ext>
            </a:extLst>
          </p:cNvPr>
          <p:cNvCxnSpPr>
            <a:cxnSpLocks/>
          </p:cNvCxnSpPr>
          <p:nvPr/>
        </p:nvCxnSpPr>
        <p:spPr>
          <a:xfrm flipV="1">
            <a:off x="3719553" y="-56992"/>
            <a:ext cx="1" cy="7177882"/>
          </a:xfrm>
          <a:prstGeom prst="line">
            <a:avLst/>
          </a:prstGeom>
          <a:ln w="25400">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AD4DAE8-9877-F24E-89B6-9CE6A9A0AB50}"/>
              </a:ext>
            </a:extLst>
          </p:cNvPr>
          <p:cNvSpPr/>
          <p:nvPr/>
        </p:nvSpPr>
        <p:spPr bwMode="auto">
          <a:xfrm>
            <a:off x="3945825" y="2334618"/>
            <a:ext cx="4779075"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Local Testing</a:t>
            </a:r>
          </a:p>
        </p:txBody>
      </p:sp>
      <p:sp>
        <p:nvSpPr>
          <p:cNvPr id="36" name="Rounded Rectangle 35">
            <a:extLst>
              <a:ext uri="{FF2B5EF4-FFF2-40B4-BE49-F238E27FC236}">
                <a16:creationId xmlns:a16="http://schemas.microsoft.com/office/drawing/2014/main" id="{7405C538-791D-8240-99AE-5975135B4792}"/>
              </a:ext>
            </a:extLst>
          </p:cNvPr>
          <p:cNvSpPr/>
          <p:nvPr/>
        </p:nvSpPr>
        <p:spPr bwMode="auto">
          <a:xfrm>
            <a:off x="3945826" y="3687634"/>
            <a:ext cx="4779054"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Use Docker to quickly create production-like environment</a:t>
            </a:r>
          </a:p>
        </p:txBody>
      </p:sp>
      <p:cxnSp>
        <p:nvCxnSpPr>
          <p:cNvPr id="31" name="Elbow Connector 30">
            <a:extLst>
              <a:ext uri="{FF2B5EF4-FFF2-40B4-BE49-F238E27FC236}">
                <a16:creationId xmlns:a16="http://schemas.microsoft.com/office/drawing/2014/main" id="{CC00313C-9196-6D4B-B7E3-B21BB16A87A5}"/>
              </a:ext>
            </a:extLst>
          </p:cNvPr>
          <p:cNvCxnSpPr>
            <a:cxnSpLocks/>
            <a:stCxn id="22" idx="1"/>
            <a:endCxn id="36" idx="1"/>
          </p:cNvCxnSpPr>
          <p:nvPr/>
        </p:nvCxnSpPr>
        <p:spPr>
          <a:xfrm rot="10800000" flipH="1" flipV="1">
            <a:off x="3945824" y="2820755"/>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0458" y="3987349"/>
            <a:ext cx="518813" cy="372842"/>
          </a:xfrm>
          <a:prstGeom prst="rect">
            <a:avLst/>
          </a:prstGeom>
        </p:spPr>
      </p:pic>
      <p:pic>
        <p:nvPicPr>
          <p:cNvPr id="18" name="Picture 17"/>
          <p:cNvPicPr>
            <a:picLocks noChangeAspect="1"/>
          </p:cNvPicPr>
          <p:nvPr/>
        </p:nvPicPr>
        <p:blipFill>
          <a:blip r:embed="rId5"/>
          <a:stretch>
            <a:fillRect/>
          </a:stretch>
        </p:blipFill>
        <p:spPr>
          <a:xfrm>
            <a:off x="4285550" y="2554054"/>
            <a:ext cx="393700" cy="533400"/>
          </a:xfrm>
          <a:prstGeom prst="rect">
            <a:avLst/>
          </a:prstGeom>
        </p:spPr>
      </p:pic>
    </p:spTree>
    <p:extLst>
      <p:ext uri="{BB962C8B-B14F-4D97-AF65-F5344CB8AC3E}">
        <p14:creationId xmlns:p14="http://schemas.microsoft.com/office/powerpoint/2010/main" val="720460131"/>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1BD7F66F1D3844D9174EE3968BDEC33" ma:contentTypeVersion="9" ma:contentTypeDescription="Create a new document." ma:contentTypeScope="" ma:versionID="b1d9df85701dfa0851b54fb0b00c81f0">
  <xsd:schema xmlns:xsd="http://www.w3.org/2001/XMLSchema" xmlns:xs="http://www.w3.org/2001/XMLSchema" xmlns:p="http://schemas.microsoft.com/office/2006/metadata/properties" xmlns:ns2="f235a177-0eb5-4c17-9e75-4bb22370b51d" targetNamespace="http://schemas.microsoft.com/office/2006/metadata/properties" ma:root="true" ma:fieldsID="7544ddd91288a3fb26cba126f4594a51" ns2:_="">
    <xsd:import namespace="f235a177-0eb5-4c17-9e75-4bb22370b5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35a177-0eb5-4c17-9e75-4bb22370b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 ds:uri="e6fad286-2139-402c-bc31-e7e0efd8c5ab"/>
    <ds:schemaRef ds:uri="http://schemas.microsoft.com/office/2006/metadata/properties"/>
  </ds:schemaRefs>
</ds:datastoreItem>
</file>

<file path=customXml/itemProps3.xml><?xml version="1.0" encoding="utf-8"?>
<ds:datastoreItem xmlns:ds="http://schemas.openxmlformats.org/officeDocument/2006/customXml" ds:itemID="{08668799-10AE-4DA9-B531-9AAD1BEDD9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35a177-0eb5-4c17-9e75-4bb22370b5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Azure_PowerPoint_template_Oct18</Template>
  <TotalTime>23165</TotalTime>
  <Words>3637</Words>
  <Application>Microsoft Office PowerPoint</Application>
  <PresentationFormat>Custom</PresentationFormat>
  <Paragraphs>389</Paragraphs>
  <Slides>26</Slides>
  <Notes>26</Notes>
  <HiddenSlides>1</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Azure 1</vt:lpstr>
      <vt:lpstr>Azure 2</vt:lpstr>
      <vt:lpstr>Improving  the Developer Workflow</vt:lpstr>
      <vt:lpstr>What is Developer Workflow?</vt:lpstr>
      <vt:lpstr>PowerPoint Presentation</vt:lpstr>
      <vt:lpstr>What is GitHub Codespaces?</vt:lpstr>
      <vt:lpstr>PowerPoint Presentation</vt:lpstr>
      <vt:lpstr>What is Azure Boards?</vt:lpstr>
      <vt:lpstr>PowerPoint Presentation</vt:lpstr>
      <vt:lpstr>GitHub Workflow</vt:lpstr>
      <vt:lpstr>PowerPoint Presentation</vt:lpstr>
      <vt:lpstr>Running Containers on Linux</vt:lpstr>
      <vt:lpstr>What is Docker?</vt:lpstr>
      <vt:lpstr>Container Anatomy</vt:lpstr>
      <vt:lpstr>Dockerfile to  Create Images</vt:lpstr>
      <vt:lpstr>What is Docker Compose?</vt:lpstr>
      <vt:lpstr>Docker-Compose Structure</vt:lpstr>
      <vt:lpstr>PowerPoint Presentation</vt:lpstr>
      <vt:lpstr>GitHub Actions</vt:lpstr>
      <vt:lpstr>PowerPoint Presentation</vt:lpstr>
      <vt:lpstr>GitHub Packages</vt:lpstr>
      <vt:lpstr>GitHub Security</vt:lpstr>
      <vt:lpstr>GitHub Security</vt:lpstr>
      <vt:lpstr>GitHub Security</vt:lpstr>
      <vt:lpstr>GitHub Security</vt:lpstr>
      <vt:lpstr>PowerPoint Presentation</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Column Five</cp:lastModifiedBy>
  <cp:revision>232</cp:revision>
  <dcterms:created xsi:type="dcterms:W3CDTF">2019-07-22T18:07:24Z</dcterms:created>
  <dcterms:modified xsi:type="dcterms:W3CDTF">2020-12-23T23:00:17Z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0x01010081BD7F66F1D3844D9174EE3968BDEC33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